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sldIdLst>
    <p:sldId id="256" r:id="rId3"/>
    <p:sldId id="266" r:id="rId4"/>
    <p:sldId id="257" r:id="rId5"/>
    <p:sldId id="267" r:id="rId6"/>
    <p:sldId id="268" r:id="rId7"/>
    <p:sldId id="275" r:id="rId8"/>
    <p:sldId id="270" r:id="rId9"/>
    <p:sldId id="271" r:id="rId10"/>
    <p:sldId id="274" r:id="rId11"/>
    <p:sldId id="273" r:id="rId12"/>
    <p:sldId id="276" r:id="rId13"/>
    <p:sldId id="278" r:id="rId14"/>
    <p:sldId id="279" r:id="rId15"/>
    <p:sldId id="277" r:id="rId16"/>
    <p:sldId id="269" r:id="rId17"/>
    <p:sldId id="258" r:id="rId18"/>
    <p:sldId id="259" r:id="rId19"/>
    <p:sldId id="272" r:id="rId20"/>
    <p:sldId id="262" r:id="rId21"/>
    <p:sldId id="260" r:id="rId22"/>
    <p:sldId id="261" r:id="rId23"/>
    <p:sldId id="263" r:id="rId24"/>
    <p:sldId id="264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3435"/>
    <a:srgbClr val="58C763"/>
    <a:srgbClr val="62D862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58B46-BD91-423F-9844-5E0B814F1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E61C77-299F-417A-8E80-53F8AAC37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3C1A51-1E00-4455-A63D-684DEE83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C7CD94-096F-4699-9E01-72C17DED5628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DC923-228F-45AF-8A12-8C01A6CC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0315C-8FD4-4905-A8C7-4963EEEA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48FCF7-AA44-4039-8771-462E7EC1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7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388059-FC3D-41F5-95BC-2184D030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2F3F04-48A0-4B65-8FCD-8198610E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6201CF-F15B-41E0-BD23-2A6A325D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0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EFBC4-3A98-4AE5-BB0D-45CBB4E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C904E-518A-4FB2-A47D-05FFAD879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79FA7-0936-44D7-ACCD-A8D090A53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75CD0C-1E51-4B0F-9348-93479609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0598FD-AB90-449B-B43B-505398F5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22763-4BE3-4C75-A9BD-CAA6F647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8C6D-9FCC-4758-A855-EB72C44F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3E2E4F-019F-4EB0-8642-92873310E3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24562F-DAB9-4F59-A53B-7F7F9A84C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06B02B-0505-49A0-A28A-6D686672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C8FB01-DEE1-40CD-A3B4-A9241C9C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0AB562-E760-49BF-AA06-4F173457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51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ED127-931D-4311-9385-E07B7F8D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B8D2F9-E752-4AD0-A93B-E01486D6B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31231A-87A2-41A2-9670-EF1B05CF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36B34-3D5F-4D3C-A9D5-F226150D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02FF0-6593-424F-BEB1-FA36E394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13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10E14D-53BB-4D60-B36B-3621037FC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D1AB3A-90FF-4484-8170-1BBCBA7B4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2938B-02C6-4706-AC6E-C024C37E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A224CF-BB0B-4B09-BAB8-30B84559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130AD5-017A-4952-8A3A-1AFBAE5E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7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5DF1B-D06C-4B28-872A-29A6800D8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1"/>
            <a:ext cx="11464413" cy="550606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50000"/>
              </a:lnSpc>
              <a:defRPr sz="18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83A79-775A-4015-99EC-0C56A60B3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322" y="550607"/>
            <a:ext cx="3962401" cy="630739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8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83A79-775A-4015-99EC-0C56A60B3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6065"/>
            <a:ext cx="11353800" cy="1351934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A6B7965-7053-4C6A-B9D2-DF83306C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1"/>
            <a:ext cx="11464413" cy="550606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50000"/>
              </a:lnSpc>
              <a:defRPr sz="18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0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E2D9C-B69E-4D1C-B713-1ECEA4B41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E0A9DC-1946-4AC7-BD08-020907208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E389F-DD98-4680-AF63-89694DBFC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659D0B-1BBE-451E-A43B-0E7F230D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733B4-80C0-4AF4-96DB-E6915E27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02CA5-A4C3-4942-BBBE-E1D2B1B4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A1945-0AD7-4AC6-9FA4-39024676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C53B1-35C1-4FA4-A329-2F5F29BB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12DB6-6A75-45FA-9E49-50F70E9B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C25354-198F-406C-B75B-410C5C05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829CA-FCB3-481D-926D-EB01AD32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0264C1-6532-43B3-B40A-61D509F0F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B0A50B-EF8A-49D2-BB15-B41457BA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CC825-C21B-4CF7-A11A-4F1FF7CA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6E164-0F7B-46BD-A297-2F7535CC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8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EF6D1-316C-41D0-9E08-73768878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33C7-B2F5-4940-BBBE-521DE0B50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E65F62-5CCB-4977-BC48-1AF5108CC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731CF5-6151-46B4-8E09-FB3C2786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A5509-E017-4E22-ACB6-A6E55EF3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828848-35BC-40EC-90ED-2B3CDE08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6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9ACBB-0F20-449E-93CB-41ED5760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4D516-20CB-4D56-8F91-05A90A33D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5B38E3-C1DF-49A2-86F7-29E76BA4D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134D4A-2E30-4A67-BDB3-227279C6B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84A80B-2ABE-4C47-B8AE-5A8D02259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F443D-A458-405B-A1EE-277AB5E5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78160E-A7C7-4176-856F-1F154F98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448B1D-FF82-4204-BF77-ED223D34C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6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DF7D9-C9A1-411E-878F-EA1B214E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549AB5-8AE3-4724-B5B9-D762A8933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8D2F9E-AB83-411A-8761-2988B970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B27C6A-A438-416E-879E-AA458C29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9C3CC75-2C77-4BC1-B167-1F370FCA2505}"/>
              </a:ext>
            </a:extLst>
          </p:cNvPr>
          <p:cNvSpPr/>
          <p:nvPr userDrawn="1"/>
        </p:nvSpPr>
        <p:spPr>
          <a:xfrm>
            <a:off x="0" y="0"/>
            <a:ext cx="12192000" cy="580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8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63014A-1DA2-4959-8D97-00D70E39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ACD4F3-514A-4783-8E51-A954F1F7B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1DD33-2299-40E4-89F7-6D677ED12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8648C-DDA5-4C7A-9550-14CAE8985B7C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71B99-900A-4760-9ED5-A47C8D578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83E79-F27F-4986-A80E-1D7E3306A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48293-A26A-4E85-81BE-360C9FB5F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14.jpeg"/><Relationship Id="rId12" Type="http://schemas.microsoft.com/office/2007/relationships/hdphoto" Target="../media/hdphoto9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11" Type="http://schemas.openxmlformats.org/officeDocument/2006/relationships/image" Target="../media/image29.png"/><Relationship Id="rId5" Type="http://schemas.openxmlformats.org/officeDocument/2006/relationships/image" Target="../media/image26.jpeg"/><Relationship Id="rId10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1.jpeg"/><Relationship Id="rId7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FzaYvDbpKb4" TargetMode="External"/><Relationship Id="rId4" Type="http://schemas.openxmlformats.org/officeDocument/2006/relationships/image" Target="../media/image32.gif"/><Relationship Id="rId9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FzaYvDbpKb4" TargetMode="External"/><Relationship Id="rId4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5.jpe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3" Type="http://schemas.microsoft.com/office/2007/relationships/hdphoto" Target="../media/hdphoto5.wdp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hdphoto" Target="../media/hdphoto3.wdp"/><Relationship Id="rId1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8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7EB55-9C9D-42FC-A5AC-1C4C11D0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캐릭터기획</a:t>
            </a:r>
            <a:endParaRPr 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19F3E0EC-41D1-4062-96DE-CF255D5D04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작성자</a:t>
            </a:r>
            <a:r>
              <a:rPr lang="en-US" altLang="ko-KR" dirty="0"/>
              <a:t>:</a:t>
            </a:r>
            <a:r>
              <a:rPr lang="ko-KR" altLang="en-US" dirty="0"/>
              <a:t> 김광현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8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5438529" y="825450"/>
            <a:ext cx="6232255" cy="4838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의상 포인트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310" y="825450"/>
            <a:ext cx="5232158" cy="48387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전체적인 의상 모티브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위쳐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</a:rPr>
              <a:t>시릴라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  <a:r>
              <a:rPr lang="en-US" altLang="ko-KR" dirty="0"/>
              <a:t>@</a:t>
            </a:r>
            <a:r>
              <a:rPr lang="ko-KR" altLang="en-US" dirty="0"/>
              <a:t>상세</a:t>
            </a:r>
            <a:r>
              <a:rPr lang="en-US" altLang="ko-KR" dirty="0"/>
              <a:t> </a:t>
            </a:r>
            <a:r>
              <a:rPr lang="ko-KR" altLang="en-US" dirty="0"/>
              <a:t>복장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9046569" y="2088976"/>
            <a:ext cx="2624324" cy="1748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검 수납 방식은 설정 변경 가능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버클 부분에 문양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309" y="5664220"/>
            <a:ext cx="11464413" cy="830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게임 플레이에 달리는 모습이 포함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판금 갑옷이나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활동이 불편한 캐릭터가 어색해 보임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→ 해당 캐릭터는 일종의 게임의 대표 캐릭터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마스코트이므로 최대한 </a:t>
            </a:r>
            <a:r>
              <a:rPr lang="ko-KR" altLang="en-US" sz="1400" b="1" dirty="0">
                <a:solidFill>
                  <a:schemeClr val="tx1"/>
                </a:solidFill>
              </a:rPr>
              <a:t>세계관과 플레이를 잘 나타내는 방향으로 제작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6849005" y="3836341"/>
            <a:ext cx="4833594" cy="1827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어깨 부분부터 위쪽 팔까지 가리는 방어구가 있음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일반적인 갈색에 가까운 가죽 장비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개연성과 세계관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기사가 갑옷 한 장 안 걸치는 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어색함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</a:rPr>
              <a:t>문양 제작도 고려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3. </a:t>
            </a:r>
            <a:r>
              <a:rPr lang="ko-KR" altLang="en-US" sz="1400" dirty="0" err="1">
                <a:solidFill>
                  <a:schemeClr val="tx1"/>
                </a:solidFill>
              </a:rPr>
              <a:t>나그랑</a:t>
            </a:r>
            <a:r>
              <a:rPr lang="ko-KR" altLang="en-US" sz="1400" dirty="0">
                <a:solidFill>
                  <a:schemeClr val="tx1"/>
                </a:solidFill>
              </a:rPr>
              <a:t> 패턴처럼 셔츠와 상체</a:t>
            </a:r>
            <a:r>
              <a:rPr lang="en-US" altLang="ko-KR" sz="1400" dirty="0">
                <a:solidFill>
                  <a:schemeClr val="tx1"/>
                </a:solidFill>
              </a:rPr>
              <a:t>~</a:t>
            </a:r>
            <a:r>
              <a:rPr lang="ko-KR" altLang="en-US" sz="1400" dirty="0">
                <a:solidFill>
                  <a:schemeClr val="tx1"/>
                </a:solidFill>
              </a:rPr>
              <a:t>목까지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강조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5433946" y="2088976"/>
            <a:ext cx="3613561" cy="1748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5" name="Picture 8" descr="This Elite Sword Baldric is ideal for carrying nearly any sword on your back. The buckle closure allows for a wide range of adjustments for a perfect fi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587" y="2101441"/>
            <a:ext cx="1274972" cy="16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untsman Back Baldric #ravenswoodlea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57" y="2231718"/>
            <a:ext cx="1138580" cy="14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5452222" y="3836341"/>
            <a:ext cx="1394906" cy="18303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어깨 부분부터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3" name="Picture 6" descr="Artax spaulders | Spaulders/Gorgets | Leather Armour | Armour | Mythol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3894" y="3945757"/>
            <a:ext cx="1328268" cy="1660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30137"/>
          <a:stretch/>
        </p:blipFill>
        <p:spPr bwMode="auto">
          <a:xfrm>
            <a:off x="249989" y="1629261"/>
            <a:ext cx="2577296" cy="39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836396" y="1255432"/>
            <a:ext cx="2606554" cy="1747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세계관에 맞는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활동성을 강조한 의상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컨셉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</a:rPr>
              <a:t>머리카락 색깔이 </a:t>
            </a:r>
            <a:r>
              <a:rPr lang="ko-KR" altLang="en-US" sz="1200" dirty="0">
                <a:solidFill>
                  <a:schemeClr val="tx1"/>
                </a:solidFill>
              </a:rPr>
              <a:t>다른 캐릭터와 가장 구분 되는 특징이기 </a:t>
            </a:r>
            <a:r>
              <a:rPr lang="ko-KR" altLang="en-US" sz="1200" dirty="0" err="1">
                <a:solidFill>
                  <a:schemeClr val="tx1"/>
                </a:solidFill>
              </a:rPr>
              <a:t>떄문에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상체를 강조하는 색감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819607" y="3277322"/>
            <a:ext cx="2618895" cy="838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한쪽 팔에 장식이나 가죽 덧댐 등  언밸런스로 좌우측 강조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8ED221-DFE3-4C43-B34F-845D83B7147F}"/>
              </a:ext>
            </a:extLst>
          </p:cNvPr>
          <p:cNvSpPr/>
          <p:nvPr/>
        </p:nvSpPr>
        <p:spPr>
          <a:xfrm>
            <a:off x="5442950" y="1189835"/>
            <a:ext cx="6225458" cy="8961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소속 국가 등을 나타내는 상징적 문양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검과 방패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사자나 용 등을 소재로 제작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6" name="Picture 2" descr="회화 합격자 네트워크 |의 &quot;영광의 왕&quot;전투 다섯 군대 배지 영상 디스플레이 | UI | 게임 UI | YIGOUI - 원래 작동 - 역 (ZCOOL를) 쿨">
            <a:extLst>
              <a:ext uri="{FF2B5EF4-FFF2-40B4-BE49-F238E27FC236}">
                <a16:creationId xmlns:a16="http://schemas.microsoft.com/office/drawing/2014/main" id="{01BCAE1A-6860-4A3D-AE63-30BEEDF06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" t="26299" r="76704" b="50000"/>
          <a:stretch/>
        </p:blipFill>
        <p:spPr bwMode="auto">
          <a:xfrm>
            <a:off x="5662652" y="1315066"/>
            <a:ext cx="866696" cy="71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DC84528-2A64-4218-BA7A-BD3B57A161D9}"/>
              </a:ext>
            </a:extLst>
          </p:cNvPr>
          <p:cNvSpPr/>
          <p:nvPr/>
        </p:nvSpPr>
        <p:spPr>
          <a:xfrm>
            <a:off x="7391400" y="2607734"/>
            <a:ext cx="640633" cy="51646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D552AD-C9DC-43D3-A5F4-1359598B7105}"/>
              </a:ext>
            </a:extLst>
          </p:cNvPr>
          <p:cNvCxnSpPr>
            <a:cxnSpLocks/>
            <a:stCxn id="2" idx="6"/>
            <a:endCxn id="10" idx="1"/>
          </p:cNvCxnSpPr>
          <p:nvPr/>
        </p:nvCxnSpPr>
        <p:spPr>
          <a:xfrm>
            <a:off x="8032033" y="2865968"/>
            <a:ext cx="1014536" cy="970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6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  <a:r>
              <a:rPr lang="en-US" altLang="ko-KR" dirty="0"/>
              <a:t>@</a:t>
            </a:r>
            <a:r>
              <a:rPr lang="ko-KR" altLang="en-US" dirty="0"/>
              <a:t>상세</a:t>
            </a:r>
            <a:r>
              <a:rPr lang="en-US" altLang="ko-KR" dirty="0"/>
              <a:t> </a:t>
            </a:r>
            <a:r>
              <a:rPr lang="ko-KR" altLang="en-US" dirty="0"/>
              <a:t>복장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310" y="929260"/>
            <a:ext cx="5232158" cy="480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하의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310" y="1412479"/>
            <a:ext cx="5232158" cy="4259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8194" name="Picture 2" descr="Balmain Laced Leather Pants in Brow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425" y="1590891"/>
            <a:ext cx="2720975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1943100" y="1807402"/>
            <a:ext cx="3505368" cy="1993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이전 페이지의 예제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</a:rPr>
              <a:t>위처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</a:rPr>
              <a:t>시릴라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 처럼 가죽 소재의 긴 바지를 베이스로 함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다리의 곡선이 잘 드러나도록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캐릭터 설정과 컨셉 상 다른 여성 캐릭터에 비해 월등한 신체적 능력을 가진 캐릭터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5448468" y="1412479"/>
            <a:ext cx="6400632" cy="4259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1" name="Picture 4" descr="Medieval Outdoor Fantasy Boots “Forest”. Available in: brown leather, black leather, white leather, matte black leather :: by medieval store ArmStre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719317" y="1590891"/>
            <a:ext cx="1887428" cy="28885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5448467" y="4827770"/>
            <a:ext cx="6400631" cy="844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굽이 낮거나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혹은 거의 없는 부츠 계열의 신발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중세 판타지이므로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신발 역시 천이나 가죽 계열로 설정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5448468" y="929260"/>
            <a:ext cx="6400632" cy="480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신발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8198" name="Picture 6" descr="Emma Watson - Shilo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9" t="57159" r="1289" b="-408"/>
          <a:stretch/>
        </p:blipFill>
        <p:spPr bwMode="auto">
          <a:xfrm>
            <a:off x="7727708" y="1590891"/>
            <a:ext cx="3756177" cy="299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63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7AA77A-865F-4271-A812-9B9267659ECC}"/>
              </a:ext>
            </a:extLst>
          </p:cNvPr>
          <p:cNvSpPr/>
          <p:nvPr/>
        </p:nvSpPr>
        <p:spPr>
          <a:xfrm>
            <a:off x="216308" y="743295"/>
            <a:ext cx="5069791" cy="5445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 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498EAA-702F-4DBE-83DD-8945AED3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  <a:r>
              <a:rPr lang="en-US" altLang="ko-KR" dirty="0"/>
              <a:t>@</a:t>
            </a:r>
            <a:r>
              <a:rPr lang="ko-KR" altLang="en-US" dirty="0"/>
              <a:t>무장</a:t>
            </a: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B35530-3980-4989-9DE4-A92D5BAFF8DB}"/>
              </a:ext>
            </a:extLst>
          </p:cNvPr>
          <p:cNvGrpSpPr/>
          <p:nvPr/>
        </p:nvGrpSpPr>
        <p:grpSpPr>
          <a:xfrm rot="10800000">
            <a:off x="2663687" y="1490134"/>
            <a:ext cx="2382582" cy="2893286"/>
            <a:chOff x="1808292" y="2843439"/>
            <a:chExt cx="2382582" cy="2893286"/>
          </a:xfrm>
        </p:grpSpPr>
        <p:pic>
          <p:nvPicPr>
            <p:cNvPr id="5" name="Picture 8" descr="[나이트런]역대 최강의 기사 &amp;quot;프레이 마이어&amp;quot;">
              <a:extLst>
                <a:ext uri="{FF2B5EF4-FFF2-40B4-BE49-F238E27FC236}">
                  <a16:creationId xmlns:a16="http://schemas.microsoft.com/office/drawing/2014/main" id="{C7C696A0-CE29-4B5D-B52E-9BC9F4632E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844" b="99805" l="5882" r="83710">
                          <a14:backgroundMark x1="17195" y1="92383" x2="17195" y2="92383"/>
                          <a14:backgroundMark x1="20664" y1="83398" x2="20664" y2="83398"/>
                          <a14:backgroundMark x1="30468" y1="72266" x2="30468" y2="72266"/>
                          <a14:backgroundMark x1="51282" y1="96484" x2="51282" y2="96484"/>
                          <a14:backgroundMark x1="58371" y1="96484" x2="58371" y2="96484"/>
                          <a14:backgroundMark x1="65460" y1="98047" x2="65460" y2="98047"/>
                          <a14:backgroundMark x1="72549" y1="98828" x2="72549" y2="98828"/>
                          <a14:backgroundMark x1="61689" y1="49414" x2="61689" y2="49414"/>
                          <a14:backgroundMark x1="28808" y1="24219" x2="28808" y2="24219"/>
                          <a14:backgroundMark x1="36048" y1="20313" x2="36048" y2="20313"/>
                          <a14:backgroundMark x1="43288" y1="20898" x2="43288" y2="2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8" t="43321" r="17999"/>
            <a:stretch/>
          </p:blipFill>
          <p:spPr bwMode="auto">
            <a:xfrm rot="1391583">
              <a:off x="2575956" y="4348115"/>
              <a:ext cx="1614918" cy="1388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[나이트런]역대 최강의 기사 &amp;quot;프레이 마이어&amp;quot;">
              <a:extLst>
                <a:ext uri="{FF2B5EF4-FFF2-40B4-BE49-F238E27FC236}">
                  <a16:creationId xmlns:a16="http://schemas.microsoft.com/office/drawing/2014/main" id="{1C7D6EA6-0E23-4E98-A9DA-0E279C73AE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844" b="99805" l="5882" r="83710">
                          <a14:backgroundMark x1="17195" y1="92383" x2="17195" y2="92383"/>
                          <a14:backgroundMark x1="20664" y1="83398" x2="20664" y2="83398"/>
                          <a14:backgroundMark x1="30468" y1="72266" x2="30468" y2="72266"/>
                          <a14:backgroundMark x1="51282" y1="96484" x2="51282" y2="96484"/>
                          <a14:backgroundMark x1="58371" y1="96484" x2="58371" y2="96484"/>
                          <a14:backgroundMark x1="65460" y1="98047" x2="65460" y2="98047"/>
                          <a14:backgroundMark x1="72549" y1="98828" x2="72549" y2="98828"/>
                          <a14:backgroundMark x1="61689" y1="49414" x2="61689" y2="49414"/>
                          <a14:backgroundMark x1="28808" y1="24219" x2="28808" y2="24219"/>
                          <a14:backgroundMark x1="36048" y1="20313" x2="36048" y2="20313"/>
                          <a14:backgroundMark x1="43288" y1="20898" x2="43288" y2="2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8" t="14746" r="34400" b="19735"/>
            <a:stretch/>
          </p:blipFill>
          <p:spPr bwMode="auto">
            <a:xfrm rot="1391583">
              <a:off x="1808292" y="2843439"/>
              <a:ext cx="1854967" cy="1598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CUSTOM GALLERIES | Castle Keep, Isle of Skye - Fine Handcrafted Blades">
            <a:extLst>
              <a:ext uri="{FF2B5EF4-FFF2-40B4-BE49-F238E27FC236}">
                <a16:creationId xmlns:a16="http://schemas.microsoft.com/office/drawing/2014/main" id="{E339535D-D12D-4888-AEE6-5F3691C5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49" y="757187"/>
            <a:ext cx="2447377" cy="48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830DBA-0F66-4C5A-BDB1-CB98CB42D107}"/>
              </a:ext>
            </a:extLst>
          </p:cNvPr>
          <p:cNvSpPr/>
          <p:nvPr/>
        </p:nvSpPr>
        <p:spPr>
          <a:xfrm>
            <a:off x="216308" y="5645524"/>
            <a:ext cx="5069790" cy="5506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양손검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</a:rPr>
              <a:t>바스타드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소드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을 베이스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핸드가드와 칼날 부분을 과장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ACEACE-A521-47D6-85CA-A51AE039FD40}"/>
              </a:ext>
            </a:extLst>
          </p:cNvPr>
          <p:cNvCxnSpPr>
            <a:cxnSpLocks/>
          </p:cNvCxnSpPr>
          <p:nvPr/>
        </p:nvCxnSpPr>
        <p:spPr>
          <a:xfrm flipV="1">
            <a:off x="852686" y="3617842"/>
            <a:ext cx="1357868" cy="36571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152BDF-EF1B-4243-9454-2E063480C29B}"/>
              </a:ext>
            </a:extLst>
          </p:cNvPr>
          <p:cNvCxnSpPr>
            <a:cxnSpLocks/>
          </p:cNvCxnSpPr>
          <p:nvPr/>
        </p:nvCxnSpPr>
        <p:spPr>
          <a:xfrm flipV="1">
            <a:off x="431764" y="1939516"/>
            <a:ext cx="830506" cy="24709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1953103-F615-40E7-81A0-5B223BA3D60B}"/>
              </a:ext>
            </a:extLst>
          </p:cNvPr>
          <p:cNvSpPr/>
          <p:nvPr/>
        </p:nvSpPr>
        <p:spPr>
          <a:xfrm>
            <a:off x="2811420" y="2743199"/>
            <a:ext cx="646043" cy="87464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3C9D7-4FB1-4F40-BAA4-6350F6C2ED46}"/>
              </a:ext>
            </a:extLst>
          </p:cNvPr>
          <p:cNvSpPr/>
          <p:nvPr/>
        </p:nvSpPr>
        <p:spPr>
          <a:xfrm>
            <a:off x="5563945" y="4508937"/>
            <a:ext cx="6116515" cy="1679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머리 외 눈에 확 띄는 부분이 없는 것을 보완 하기 위함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인 게임 플레이 리소스 제작 시에는 캐릭터 당 무기 리소스가 주어지진 않으나 차후 캐릭터 전용 무기로 사용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935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EDF9B6A-D015-46F4-BED1-4D3373EB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  <a:r>
              <a:rPr lang="en-US" altLang="ko-KR" dirty="0"/>
              <a:t>@</a:t>
            </a:r>
            <a:r>
              <a:rPr lang="ko-KR" altLang="en-US" dirty="0"/>
              <a:t>인 게임 표현</a:t>
            </a:r>
            <a:r>
              <a:rPr lang="en-US" altLang="ko-KR" dirty="0"/>
              <a:t> </a:t>
            </a:r>
            <a:r>
              <a:rPr lang="ko-KR" altLang="en-US" dirty="0"/>
              <a:t>리소스</a:t>
            </a:r>
            <a:r>
              <a:rPr lang="en-US" altLang="ko-KR" dirty="0"/>
              <a:t> </a:t>
            </a:r>
            <a:r>
              <a:rPr lang="ko-KR" altLang="en-US" dirty="0"/>
              <a:t>제작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03B1A1-27FC-41B6-BF1F-9E31569B3967}"/>
              </a:ext>
            </a:extLst>
          </p:cNvPr>
          <p:cNvSpPr/>
          <p:nvPr/>
        </p:nvSpPr>
        <p:spPr>
          <a:xfrm>
            <a:off x="374123" y="4781290"/>
            <a:ext cx="2179020" cy="1679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옆 모습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단순화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파츠 분할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4D3D40-4EF2-4922-86EB-2B89E75A2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8" t="14728" r="30750" b="15092"/>
          <a:stretch/>
        </p:blipFill>
        <p:spPr>
          <a:xfrm>
            <a:off x="323120" y="1025786"/>
            <a:ext cx="2179020" cy="35639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E8A3B5-AA88-4388-9008-669C9A289761}"/>
              </a:ext>
            </a:extLst>
          </p:cNvPr>
          <p:cNvSpPr/>
          <p:nvPr/>
        </p:nvSpPr>
        <p:spPr>
          <a:xfrm>
            <a:off x="3999905" y="955235"/>
            <a:ext cx="7680818" cy="1693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SD </a:t>
            </a:r>
            <a:r>
              <a:rPr lang="ko-KR" altLang="en-US" sz="1400" dirty="0">
                <a:solidFill>
                  <a:schemeClr val="tx1"/>
                </a:solidFill>
              </a:rPr>
              <a:t>방식 대신</a:t>
            </a:r>
            <a:r>
              <a:rPr lang="en-US" altLang="ko-KR" sz="1400" dirty="0">
                <a:solidFill>
                  <a:schemeClr val="tx1"/>
                </a:solidFill>
              </a:rPr>
              <a:t> ‘</a:t>
            </a:r>
            <a:r>
              <a:rPr lang="ko-KR" altLang="en-US" sz="1400" dirty="0">
                <a:solidFill>
                  <a:schemeClr val="tx1"/>
                </a:solidFill>
              </a:rPr>
              <a:t>판타지 </a:t>
            </a:r>
            <a:r>
              <a:rPr lang="ko-KR" altLang="en-US" sz="1400" dirty="0" err="1">
                <a:solidFill>
                  <a:schemeClr val="tx1"/>
                </a:solidFill>
              </a:rPr>
              <a:t>러너즈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의 인 게임 리소스 제작 방식을 차용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옆모습만 제작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기존 캐릭터 컨셉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일러스트에서 단순화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팔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다리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머리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무기로 파츠 분할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2196D1-B65B-4640-B7DA-5FA822826CC9}"/>
              </a:ext>
            </a:extLst>
          </p:cNvPr>
          <p:cNvSpPr/>
          <p:nvPr/>
        </p:nvSpPr>
        <p:spPr>
          <a:xfrm rot="974656">
            <a:off x="1564663" y="1388749"/>
            <a:ext cx="937477" cy="856123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B8A140-4C2F-4917-ACA6-E6F7D87FB717}"/>
              </a:ext>
            </a:extLst>
          </p:cNvPr>
          <p:cNvSpPr/>
          <p:nvPr/>
        </p:nvSpPr>
        <p:spPr>
          <a:xfrm rot="1189847">
            <a:off x="1270993" y="2179774"/>
            <a:ext cx="937477" cy="856123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3C0BE3-9AB4-4442-A56E-853BD3E80F7F}"/>
              </a:ext>
            </a:extLst>
          </p:cNvPr>
          <p:cNvSpPr/>
          <p:nvPr/>
        </p:nvSpPr>
        <p:spPr>
          <a:xfrm rot="1334934">
            <a:off x="943891" y="2903643"/>
            <a:ext cx="937477" cy="856123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C5C935-D601-4983-909B-AF933F18F4E0}"/>
              </a:ext>
            </a:extLst>
          </p:cNvPr>
          <p:cNvSpPr/>
          <p:nvPr/>
        </p:nvSpPr>
        <p:spPr>
          <a:xfrm rot="2043921">
            <a:off x="401472" y="3569903"/>
            <a:ext cx="937477" cy="856123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3B4533-46FD-4462-90B0-B6BB195681F4}"/>
              </a:ext>
            </a:extLst>
          </p:cNvPr>
          <p:cNvSpPr/>
          <p:nvPr/>
        </p:nvSpPr>
        <p:spPr>
          <a:xfrm>
            <a:off x="2782284" y="1547318"/>
            <a:ext cx="937477" cy="8561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A66E98-56E8-4A65-961D-2B46076EA81A}"/>
              </a:ext>
            </a:extLst>
          </p:cNvPr>
          <p:cNvSpPr/>
          <p:nvPr/>
        </p:nvSpPr>
        <p:spPr>
          <a:xfrm>
            <a:off x="2502139" y="2409610"/>
            <a:ext cx="937477" cy="8561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9BD15B-8E33-4453-83B9-AB593EACEB60}"/>
              </a:ext>
            </a:extLst>
          </p:cNvPr>
          <p:cNvSpPr/>
          <p:nvPr/>
        </p:nvSpPr>
        <p:spPr>
          <a:xfrm>
            <a:off x="2346105" y="3142036"/>
            <a:ext cx="937477" cy="8561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F83C25-C153-4F3E-923D-F6825690DCB6}"/>
              </a:ext>
            </a:extLst>
          </p:cNvPr>
          <p:cNvSpPr/>
          <p:nvPr/>
        </p:nvSpPr>
        <p:spPr>
          <a:xfrm>
            <a:off x="1975680" y="3799779"/>
            <a:ext cx="937477" cy="8561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C25008-CEDC-4887-8BCE-C4AC21392CC4}"/>
              </a:ext>
            </a:extLst>
          </p:cNvPr>
          <p:cNvSpPr/>
          <p:nvPr/>
        </p:nvSpPr>
        <p:spPr>
          <a:xfrm>
            <a:off x="3999905" y="5180888"/>
            <a:ext cx="7680818" cy="12567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위 예시에서 우측 팔은 달릴 때에도 고정 되어 있음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무기를 일정하게 보여주기 위해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872296-AAA9-423A-AE67-885EC44E02A5}"/>
              </a:ext>
            </a:extLst>
          </p:cNvPr>
          <p:cNvGrpSpPr/>
          <p:nvPr/>
        </p:nvGrpSpPr>
        <p:grpSpPr>
          <a:xfrm>
            <a:off x="5521050" y="2850184"/>
            <a:ext cx="1559162" cy="2182570"/>
            <a:chOff x="4077261" y="2853228"/>
            <a:chExt cx="1559162" cy="2182570"/>
          </a:xfrm>
        </p:grpSpPr>
        <p:pic>
          <p:nvPicPr>
            <p:cNvPr id="34" name="Picture 2" descr="Running Positoin Reference • REFERENCE • POSITION STYLE •">
              <a:extLst>
                <a:ext uri="{FF2B5EF4-FFF2-40B4-BE49-F238E27FC236}">
                  <a16:creationId xmlns:a16="http://schemas.microsoft.com/office/drawing/2014/main" id="{0CC95AA6-461E-4982-B34D-3FCA669301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3" t="26298" r="66973" b="61597"/>
            <a:stretch/>
          </p:blipFill>
          <p:spPr bwMode="auto">
            <a:xfrm>
              <a:off x="4874468" y="4319807"/>
              <a:ext cx="463583" cy="643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Running Positoin Reference • REFERENCE • POSITION STYLE •">
              <a:extLst>
                <a:ext uri="{FF2B5EF4-FFF2-40B4-BE49-F238E27FC236}">
                  <a16:creationId xmlns:a16="http://schemas.microsoft.com/office/drawing/2014/main" id="{0A20554A-D92A-4465-84B2-2244F82F43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4" t="-535" r="60789" b="70106"/>
            <a:stretch/>
          </p:blipFill>
          <p:spPr bwMode="auto">
            <a:xfrm>
              <a:off x="4077261" y="2866472"/>
              <a:ext cx="1546812" cy="1617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Running Positoin Reference • REFERENCE • POSITION STYLE •">
              <a:extLst>
                <a:ext uri="{FF2B5EF4-FFF2-40B4-BE49-F238E27FC236}">
                  <a16:creationId xmlns:a16="http://schemas.microsoft.com/office/drawing/2014/main" id="{113C3F2F-AFF7-4910-9D98-D08DDF0C95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3" t="33032" r="59969" b="58144"/>
            <a:stretch/>
          </p:blipFill>
          <p:spPr bwMode="auto">
            <a:xfrm>
              <a:off x="4839965" y="4533140"/>
              <a:ext cx="796458" cy="469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DC0A10-728E-4ED6-8D25-23666F64B428}"/>
                </a:ext>
              </a:extLst>
            </p:cNvPr>
            <p:cNvSpPr/>
            <p:nvPr/>
          </p:nvSpPr>
          <p:spPr>
            <a:xfrm rot="20269945">
              <a:off x="5083816" y="4382839"/>
              <a:ext cx="214950" cy="652959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75CFEB-83CF-417C-A61B-053D3713D058}"/>
                </a:ext>
              </a:extLst>
            </p:cNvPr>
            <p:cNvSpPr/>
            <p:nvPr/>
          </p:nvSpPr>
          <p:spPr>
            <a:xfrm rot="19751141">
              <a:off x="4802531" y="4050736"/>
              <a:ext cx="330883" cy="44149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960D0BB-4CA8-42A7-8A82-E34F3CEEFBD9}"/>
                </a:ext>
              </a:extLst>
            </p:cNvPr>
            <p:cNvSpPr/>
            <p:nvPr/>
          </p:nvSpPr>
          <p:spPr>
            <a:xfrm rot="1326162">
              <a:off x="4642249" y="3492290"/>
              <a:ext cx="382156" cy="96549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C6031A-92A0-4090-BFC2-05AB1C8DBF8E}"/>
                </a:ext>
              </a:extLst>
            </p:cNvPr>
            <p:cNvSpPr/>
            <p:nvPr/>
          </p:nvSpPr>
          <p:spPr>
            <a:xfrm rot="1326162">
              <a:off x="4922512" y="3052201"/>
              <a:ext cx="480366" cy="509263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2" descr="Running Positoin Reference • REFERENCE • POSITION STYLE •">
              <a:extLst>
                <a:ext uri="{FF2B5EF4-FFF2-40B4-BE49-F238E27FC236}">
                  <a16:creationId xmlns:a16="http://schemas.microsoft.com/office/drawing/2014/main" id="{31EA718A-E861-4E2D-A3D6-54EDDDFA43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2" t="-535" r="85224" b="80627"/>
            <a:stretch/>
          </p:blipFill>
          <p:spPr bwMode="auto">
            <a:xfrm>
              <a:off x="4194940" y="2853228"/>
              <a:ext cx="268255" cy="105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7F51126-3619-486D-A00D-71E79E8BC959}"/>
                </a:ext>
              </a:extLst>
            </p:cNvPr>
            <p:cNvSpPr/>
            <p:nvPr/>
          </p:nvSpPr>
          <p:spPr>
            <a:xfrm rot="7079660">
              <a:off x="4476490" y="3218018"/>
              <a:ext cx="211953" cy="478329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6B6A1C8-C470-4971-A73F-7B4D4E187785}"/>
                </a:ext>
              </a:extLst>
            </p:cNvPr>
            <p:cNvSpPr/>
            <p:nvPr/>
          </p:nvSpPr>
          <p:spPr>
            <a:xfrm rot="12300272">
              <a:off x="4268375" y="3478249"/>
              <a:ext cx="211953" cy="478329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 descr="Running Positoin Reference • REFERENCE • POSITION STYLE •">
              <a:extLst>
                <a:ext uri="{FF2B5EF4-FFF2-40B4-BE49-F238E27FC236}">
                  <a16:creationId xmlns:a16="http://schemas.microsoft.com/office/drawing/2014/main" id="{FD61A4AE-715B-46B4-8430-0CDB1E3D33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5" t="29471" r="79551" b="67523"/>
            <a:stretch/>
          </p:blipFill>
          <p:spPr bwMode="auto">
            <a:xfrm>
              <a:off x="4430991" y="4484436"/>
              <a:ext cx="281856" cy="14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E28182F-A570-4518-AA93-5821510E34DD}"/>
              </a:ext>
            </a:extLst>
          </p:cNvPr>
          <p:cNvGrpSpPr/>
          <p:nvPr/>
        </p:nvGrpSpPr>
        <p:grpSpPr>
          <a:xfrm>
            <a:off x="9248804" y="2823462"/>
            <a:ext cx="1559162" cy="2182570"/>
            <a:chOff x="4077261" y="2853228"/>
            <a:chExt cx="1559162" cy="2182570"/>
          </a:xfrm>
        </p:grpSpPr>
        <p:pic>
          <p:nvPicPr>
            <p:cNvPr id="38" name="Picture 2" descr="Running Positoin Reference • REFERENCE • POSITION STYLE •">
              <a:extLst>
                <a:ext uri="{FF2B5EF4-FFF2-40B4-BE49-F238E27FC236}">
                  <a16:creationId xmlns:a16="http://schemas.microsoft.com/office/drawing/2014/main" id="{BA0FC706-371B-42AA-9FF3-A18FAA526D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3" t="26298" r="66973" b="61597"/>
            <a:stretch/>
          </p:blipFill>
          <p:spPr bwMode="auto">
            <a:xfrm>
              <a:off x="4874468" y="4319807"/>
              <a:ext cx="463583" cy="643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Running Positoin Reference • REFERENCE • POSITION STYLE •">
              <a:extLst>
                <a:ext uri="{FF2B5EF4-FFF2-40B4-BE49-F238E27FC236}">
                  <a16:creationId xmlns:a16="http://schemas.microsoft.com/office/drawing/2014/main" id="{50C01561-F79F-4147-9407-C657A1F3E3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4" t="-535" r="60789" b="70106"/>
            <a:stretch/>
          </p:blipFill>
          <p:spPr bwMode="auto">
            <a:xfrm>
              <a:off x="4077261" y="2866472"/>
              <a:ext cx="1546812" cy="1617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Running Positoin Reference • REFERENCE • POSITION STYLE •">
              <a:extLst>
                <a:ext uri="{FF2B5EF4-FFF2-40B4-BE49-F238E27FC236}">
                  <a16:creationId xmlns:a16="http://schemas.microsoft.com/office/drawing/2014/main" id="{23959FB8-701F-46F8-9F9B-3E23B6118C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3" t="33032" r="59969" b="58144"/>
            <a:stretch/>
          </p:blipFill>
          <p:spPr bwMode="auto">
            <a:xfrm>
              <a:off x="4839965" y="4533140"/>
              <a:ext cx="796458" cy="469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68EB0E0-0270-486C-9E9E-C31AE076A68E}"/>
                </a:ext>
              </a:extLst>
            </p:cNvPr>
            <p:cNvSpPr/>
            <p:nvPr/>
          </p:nvSpPr>
          <p:spPr>
            <a:xfrm rot="20269945">
              <a:off x="5083816" y="4382839"/>
              <a:ext cx="214950" cy="652959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2E40228-1B94-4923-BD67-40C886EF91CC}"/>
                </a:ext>
              </a:extLst>
            </p:cNvPr>
            <p:cNvSpPr/>
            <p:nvPr/>
          </p:nvSpPr>
          <p:spPr>
            <a:xfrm rot="19751141">
              <a:off x="4802531" y="4050736"/>
              <a:ext cx="330883" cy="44149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84CB31F-9C89-4EAE-9010-EA7EE986E24D}"/>
                </a:ext>
              </a:extLst>
            </p:cNvPr>
            <p:cNvSpPr/>
            <p:nvPr/>
          </p:nvSpPr>
          <p:spPr>
            <a:xfrm rot="1326162">
              <a:off x="4642249" y="3492290"/>
              <a:ext cx="382156" cy="96549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ABEBC9C-C86A-4378-8B44-A8139F4ADE5F}"/>
                </a:ext>
              </a:extLst>
            </p:cNvPr>
            <p:cNvSpPr/>
            <p:nvPr/>
          </p:nvSpPr>
          <p:spPr>
            <a:xfrm rot="1326162">
              <a:off x="4922512" y="3052201"/>
              <a:ext cx="480366" cy="509263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CD10C0D-E447-43E0-A975-5F46400DBA40}"/>
                </a:ext>
              </a:extLst>
            </p:cNvPr>
            <p:cNvGrpSpPr/>
            <p:nvPr/>
          </p:nvGrpSpPr>
          <p:grpSpPr>
            <a:xfrm rot="18949867">
              <a:off x="4436020" y="3417208"/>
              <a:ext cx="916457" cy="1401612"/>
              <a:chOff x="1808292" y="2843439"/>
              <a:chExt cx="2329160" cy="2893285"/>
            </a:xfrm>
          </p:grpSpPr>
          <p:pic>
            <p:nvPicPr>
              <p:cNvPr id="50" name="Picture 8" descr="[나이트런]역대 최강의 기사 &amp;quot;프레이 마이어&amp;quot;">
                <a:extLst>
                  <a:ext uri="{FF2B5EF4-FFF2-40B4-BE49-F238E27FC236}">
                    <a16:creationId xmlns:a16="http://schemas.microsoft.com/office/drawing/2014/main" id="{EC90D1E2-E3D2-448E-BF38-2ABFDFA55A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4844" b="99805" l="5882" r="83710">
                            <a14:backgroundMark x1="17195" y1="92383" x2="17195" y2="92383"/>
                            <a14:backgroundMark x1="20664" y1="83398" x2="20664" y2="83398"/>
                            <a14:backgroundMark x1="30468" y1="72266" x2="30468" y2="72266"/>
                            <a14:backgroundMark x1="51282" y1="96484" x2="51282" y2="96484"/>
                            <a14:backgroundMark x1="58371" y1="96484" x2="58371" y2="96484"/>
                            <a14:backgroundMark x1="65460" y1="98047" x2="65460" y2="98047"/>
                            <a14:backgroundMark x1="72549" y1="98828" x2="72549" y2="98828"/>
                            <a14:backgroundMark x1="61689" y1="49414" x2="61689" y2="49414"/>
                            <a14:backgroundMark x1="28808" y1="24219" x2="28808" y2="24219"/>
                            <a14:backgroundMark x1="36048" y1="20313" x2="36048" y2="20313"/>
                            <a14:backgroundMark x1="43288" y1="20898" x2="43288" y2="208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98" t="43321" r="17999"/>
              <a:stretch/>
            </p:blipFill>
            <p:spPr bwMode="auto">
              <a:xfrm rot="1391583">
                <a:off x="2522535" y="4348114"/>
                <a:ext cx="1614917" cy="13886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[나이트런]역대 최강의 기사 &amp;quot;프레이 마이어&amp;quot;">
                <a:extLst>
                  <a:ext uri="{FF2B5EF4-FFF2-40B4-BE49-F238E27FC236}">
                    <a16:creationId xmlns:a16="http://schemas.microsoft.com/office/drawing/2014/main" id="{FFA36533-E72A-427F-98BB-4569787BF8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4844" b="99805" l="5882" r="83710">
                            <a14:backgroundMark x1="17195" y1="92383" x2="17195" y2="92383"/>
                            <a14:backgroundMark x1="20664" y1="83398" x2="20664" y2="83398"/>
                            <a14:backgroundMark x1="30468" y1="72266" x2="30468" y2="72266"/>
                            <a14:backgroundMark x1="51282" y1="96484" x2="51282" y2="96484"/>
                            <a14:backgroundMark x1="58371" y1="96484" x2="58371" y2="96484"/>
                            <a14:backgroundMark x1="65460" y1="98047" x2="65460" y2="98047"/>
                            <a14:backgroundMark x1="72549" y1="98828" x2="72549" y2="98828"/>
                            <a14:backgroundMark x1="61689" y1="49414" x2="61689" y2="49414"/>
                            <a14:backgroundMark x1="28808" y1="24219" x2="28808" y2="24219"/>
                            <a14:backgroundMark x1="36048" y1="20313" x2="36048" y2="20313"/>
                            <a14:backgroundMark x1="43288" y1="20898" x2="43288" y2="208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8" t="14746" r="34400" b="19735"/>
              <a:stretch/>
            </p:blipFill>
            <p:spPr bwMode="auto">
              <a:xfrm rot="1391583">
                <a:off x="1808292" y="2843439"/>
                <a:ext cx="1854967" cy="1598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2" descr="Running Positoin Reference • REFERENCE • POSITION STYLE •">
              <a:extLst>
                <a:ext uri="{FF2B5EF4-FFF2-40B4-BE49-F238E27FC236}">
                  <a16:creationId xmlns:a16="http://schemas.microsoft.com/office/drawing/2014/main" id="{4189B1E6-12CE-4BC1-B3B8-4942DE807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2" t="-535" r="85224" b="80627"/>
            <a:stretch/>
          </p:blipFill>
          <p:spPr bwMode="auto">
            <a:xfrm>
              <a:off x="4194940" y="2853228"/>
              <a:ext cx="268255" cy="105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749AF9-7959-417E-B5D2-B20D0E61D9AC}"/>
                </a:ext>
              </a:extLst>
            </p:cNvPr>
            <p:cNvSpPr/>
            <p:nvPr/>
          </p:nvSpPr>
          <p:spPr>
            <a:xfrm rot="7079660">
              <a:off x="4476490" y="3218018"/>
              <a:ext cx="211953" cy="478329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62038D5-967F-45BC-80C0-B578EFE739C2}"/>
                </a:ext>
              </a:extLst>
            </p:cNvPr>
            <p:cNvSpPr/>
            <p:nvPr/>
          </p:nvSpPr>
          <p:spPr>
            <a:xfrm rot="12300272">
              <a:off x="4268375" y="3478249"/>
              <a:ext cx="211953" cy="478329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2" descr="Running Positoin Reference • REFERENCE • POSITION STYLE •">
              <a:extLst>
                <a:ext uri="{FF2B5EF4-FFF2-40B4-BE49-F238E27FC236}">
                  <a16:creationId xmlns:a16="http://schemas.microsoft.com/office/drawing/2014/main" id="{2398D743-C35E-4E05-96B8-F93AC6F67A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5" t="29471" r="79551" b="67523"/>
            <a:stretch/>
          </p:blipFill>
          <p:spPr bwMode="auto">
            <a:xfrm>
              <a:off x="4430991" y="4484436"/>
              <a:ext cx="281856" cy="141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F88C99-DC25-451A-A0E6-B24C5BE3D4DF}"/>
              </a:ext>
            </a:extLst>
          </p:cNvPr>
          <p:cNvSpPr/>
          <p:nvPr/>
        </p:nvSpPr>
        <p:spPr>
          <a:xfrm>
            <a:off x="4080041" y="2863428"/>
            <a:ext cx="1177530" cy="4846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팔 전체</a:t>
            </a:r>
            <a:r>
              <a:rPr lang="en-US" altLang="ko-KR" sz="1200" dirty="0">
                <a:solidFill>
                  <a:schemeClr val="tx1"/>
                </a:solidFill>
              </a:rPr>
              <a:t>*2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6E1F64-FAE1-4AE5-ABA9-BEF7C52C1612}"/>
              </a:ext>
            </a:extLst>
          </p:cNvPr>
          <p:cNvSpPr/>
          <p:nvPr/>
        </p:nvSpPr>
        <p:spPr>
          <a:xfrm>
            <a:off x="7417636" y="4372791"/>
            <a:ext cx="1383578" cy="4846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다리 전체</a:t>
            </a:r>
            <a:r>
              <a:rPr lang="en-US" altLang="ko-KR" sz="1200" dirty="0">
                <a:solidFill>
                  <a:schemeClr val="tx1"/>
                </a:solidFill>
              </a:rPr>
              <a:t>*2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B02E5DC-6D60-4667-9EED-BB1A46C64922}"/>
              </a:ext>
            </a:extLst>
          </p:cNvPr>
          <p:cNvSpPr/>
          <p:nvPr/>
        </p:nvSpPr>
        <p:spPr>
          <a:xfrm>
            <a:off x="7459664" y="3183315"/>
            <a:ext cx="937477" cy="4846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얼굴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124191-6F4A-40F5-8E47-3134D7159A5A}"/>
              </a:ext>
            </a:extLst>
          </p:cNvPr>
          <p:cNvSpPr/>
          <p:nvPr/>
        </p:nvSpPr>
        <p:spPr>
          <a:xfrm>
            <a:off x="4204078" y="4070449"/>
            <a:ext cx="937477" cy="4846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몸통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52" name="직선 화살표 연결선 2051">
            <a:extLst>
              <a:ext uri="{FF2B5EF4-FFF2-40B4-BE49-F238E27FC236}">
                <a16:creationId xmlns:a16="http://schemas.microsoft.com/office/drawing/2014/main" id="{D4885638-806B-4B8A-BF16-4CBC13413400}"/>
              </a:ext>
            </a:extLst>
          </p:cNvPr>
          <p:cNvCxnSpPr>
            <a:cxnSpLocks/>
            <a:stCxn id="54" idx="3"/>
            <a:endCxn id="26" idx="3"/>
          </p:cNvCxnSpPr>
          <p:nvPr/>
        </p:nvCxnSpPr>
        <p:spPr>
          <a:xfrm>
            <a:off x="5257571" y="3105766"/>
            <a:ext cx="464526" cy="5638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2CCE804-F1EC-40DC-8D8C-57C3DF44BFBB}"/>
              </a:ext>
            </a:extLst>
          </p:cNvPr>
          <p:cNvCxnSpPr>
            <a:cxnSpLocks/>
            <a:stCxn id="57" idx="1"/>
            <a:endCxn id="27" idx="3"/>
          </p:cNvCxnSpPr>
          <p:nvPr/>
        </p:nvCxnSpPr>
        <p:spPr>
          <a:xfrm flipH="1" flipV="1">
            <a:off x="6829016" y="3394162"/>
            <a:ext cx="630648" cy="31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14D9008-0875-433B-B75B-0FCDB69579A6}"/>
              </a:ext>
            </a:extLst>
          </p:cNvPr>
          <p:cNvCxnSpPr>
            <a:cxnSpLocks/>
            <a:stCxn id="58" idx="3"/>
            <a:endCxn id="24" idx="1"/>
          </p:cNvCxnSpPr>
          <p:nvPr/>
        </p:nvCxnSpPr>
        <p:spPr>
          <a:xfrm flipV="1">
            <a:off x="5141555" y="3900097"/>
            <a:ext cx="958525" cy="412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626777C-4900-463D-9FB0-087CD32A30D7}"/>
              </a:ext>
            </a:extLst>
          </p:cNvPr>
          <p:cNvCxnSpPr>
            <a:cxnSpLocks/>
            <a:stCxn id="56" idx="1"/>
            <a:endCxn id="32" idx="0"/>
          </p:cNvCxnSpPr>
          <p:nvPr/>
        </p:nvCxnSpPr>
        <p:spPr>
          <a:xfrm flipH="1" flipV="1">
            <a:off x="6681983" y="4530096"/>
            <a:ext cx="735653" cy="850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6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01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  <a:r>
              <a:rPr lang="en-US" altLang="ko-KR" dirty="0"/>
              <a:t>@</a:t>
            </a:r>
            <a:r>
              <a:rPr lang="ko-KR" altLang="en-US" dirty="0"/>
              <a:t>제작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3700253" y="820439"/>
            <a:ext cx="4632384" cy="2455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 전체 복장 모티브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위쳐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</a:rPr>
              <a:t>시릴라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움직이기 편해 보이는 복장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등에 맨 검과 가슴 사이로 내려오는 멜빵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허리 라인이 부각 되는 가죽 재질의 </a:t>
            </a:r>
            <a:r>
              <a:rPr lang="ko-KR" altLang="en-US" sz="1400" dirty="0" err="1">
                <a:solidFill>
                  <a:schemeClr val="tx1"/>
                </a:solidFill>
              </a:rPr>
              <a:t>방어구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휴대성을</a:t>
            </a:r>
            <a:r>
              <a:rPr lang="ko-KR" altLang="en-US" sz="1400" dirty="0">
                <a:solidFill>
                  <a:schemeClr val="tx1"/>
                </a:solidFill>
              </a:rPr>
              <a:t> 위한 </a:t>
            </a:r>
            <a:r>
              <a:rPr lang="ko-KR" altLang="en-US" sz="1400" dirty="0" err="1">
                <a:solidFill>
                  <a:schemeClr val="tx1"/>
                </a:solidFill>
              </a:rPr>
              <a:t>밸트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낮은 굽의 부츠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Click to join Witcher fandom on thefandome.com #witcher #game #fantasy #fandom #thefand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20439"/>
            <a:ext cx="2616079" cy="441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male Human Rogue Fighter - Pathfinder PFRPG DND D&amp;D 3.5 5E 5th ed d20 fantasy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523" y="763697"/>
            <a:ext cx="2364603" cy="389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#コスプレ #lulu #ハロウィン #撮影 #仮装 #変装 #なりきり #アニメ #映画 #キャラクター #主人公 #ヒロイン #ディズニー #マーベル #FF #FF7 #仮装 #小道具 #ティファ #映画グッズ #衣装 #グッズ #映画関連 #レプリカ #海外限定 #非売品 #ヘルメット #マスク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073" y="602328"/>
            <a:ext cx="2056603" cy="25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3700253" y="3363877"/>
            <a:ext cx="4632384" cy="1838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달리는 게임이니 불편해 보이는 신발 지양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무거워 보이는 갑옷 대신 가죽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천 등의 재질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32" name="Picture 8" descr="This Elite Sword Baldric is ideal for carrying nearly any sword on your back. The buckle closure allows for a wide range of adjustments for a perfect fit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835" y="1"/>
            <a:ext cx="1274972" cy="16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untsman Back Baldric #ravenswoodleath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3914" y="2057757"/>
            <a:ext cx="1622859" cy="210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 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400" b="98000" l="7000" r="22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43960" r="81052" b="-1"/>
          <a:stretch/>
        </p:blipFill>
        <p:spPr bwMode="auto">
          <a:xfrm>
            <a:off x="-213036" y="3868203"/>
            <a:ext cx="389486" cy="266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 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000" b="99000" l="18000" r="3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18" t="43558" r="72134"/>
          <a:stretch/>
        </p:blipFill>
        <p:spPr bwMode="auto">
          <a:xfrm>
            <a:off x="577502" y="3892206"/>
            <a:ext cx="426128" cy="268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EPIC PONYTAIL 🙌🏼✔️ Hair by @_hairbygabrielle 👱🏼‍♀️ @djhavanabrown My favourite style so far in 2019! #ponytail #hairstyle #blondehair…"/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120" b="76683" l="22695" r="94326">
                        <a14:backgroundMark x1="39007" y1="33498" x2="39007" y2="33498"/>
                        <a14:backgroundMark x1="43617" y1="32841" x2="43794" y2="33498"/>
                        <a14:backgroundMark x1="45213" y1="44663" x2="45390" y2="48440"/>
                        <a14:backgroundMark x1="46631" y1="56486" x2="46631" y2="56486"/>
                        <a14:backgroundMark x1="46099" y1="57635" x2="38475" y2="49097"/>
                        <a14:backgroundMark x1="38121" y1="48604" x2="37234" y2="44828"/>
                        <a14:backgroundMark x1="36702" y1="43186" x2="37057" y2="40887"/>
                        <a14:backgroundMark x1="37057" y1="40887" x2="37057" y2="42036"/>
                        <a14:backgroundMark x1="37411" y1="31527" x2="37411" y2="31527"/>
                        <a14:backgroundMark x1="37411" y1="30213" x2="38298" y2="28571"/>
                        <a14:backgroundMark x1="34574" y1="37110" x2="34574" y2="37110"/>
                        <a14:backgroundMark x1="33865" y1="40066" x2="33865" y2="40066"/>
                        <a14:backgroundMark x1="64716" y1="64368" x2="65248" y2="61741"/>
                        <a14:backgroundMark x1="50000" y1="41215" x2="50000" y2="41215"/>
                        <a14:backgroundMark x1="63298" y1="60099" x2="63298" y2="60099"/>
                        <a14:backgroundMark x1="62943" y1="56322" x2="62943" y2="56322"/>
                        <a14:backgroundMark x1="62766" y1="52545" x2="62766" y2="52545"/>
                        <a14:backgroundMark x1="64184" y1="56650" x2="64184" y2="56650"/>
                        <a14:backgroundMark x1="47163" y1="42365" x2="47163" y2="42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10" t="2094" r="3176" b="23723"/>
          <a:stretch/>
        </p:blipFill>
        <p:spPr bwMode="auto">
          <a:xfrm>
            <a:off x="12298509" y="310470"/>
            <a:ext cx="1398297" cy="150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190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E5D17-4A95-4860-B42D-8B306FB9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  <a:endParaRPr 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9A3E946-B241-4C15-9A6F-9861C945AA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8915383"/>
              </p:ext>
            </p:extLst>
          </p:nvPr>
        </p:nvGraphicFramePr>
        <p:xfrm>
          <a:off x="255427" y="733950"/>
          <a:ext cx="11681145" cy="133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812">
                  <a:extLst>
                    <a:ext uri="{9D8B030D-6E8A-4147-A177-3AD203B41FA5}">
                      <a16:colId xmlns:a16="http://schemas.microsoft.com/office/drawing/2014/main" val="3369527822"/>
                    </a:ext>
                  </a:extLst>
                </a:gridCol>
                <a:gridCol w="749610">
                  <a:extLst>
                    <a:ext uri="{9D8B030D-6E8A-4147-A177-3AD203B41FA5}">
                      <a16:colId xmlns:a16="http://schemas.microsoft.com/office/drawing/2014/main" val="3468721793"/>
                    </a:ext>
                  </a:extLst>
                </a:gridCol>
                <a:gridCol w="8881723">
                  <a:extLst>
                    <a:ext uri="{9D8B030D-6E8A-4147-A177-3AD203B41FA5}">
                      <a16:colId xmlns:a16="http://schemas.microsoft.com/office/drawing/2014/main" val="2966658101"/>
                    </a:ext>
                  </a:extLst>
                </a:gridCol>
              </a:tblGrid>
              <a:tr h="361169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이야기 내에서 중요 인물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170125"/>
                  </a:ext>
                </a:extLst>
              </a:tr>
              <a:tr h="3250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앤 마이너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여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이야기 내에서 주인공 격 캐릭터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게임의 특징을 대표 하고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dirty="0"/>
                        <a:t>대외 이미지 구축을 위해 앱 아이콘 등에 사용 할 캐릭터</a:t>
                      </a:r>
                      <a:r>
                        <a:rPr lang="en-US" altLang="ko-KR" sz="1200" dirty="0"/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731918"/>
                  </a:ext>
                </a:extLst>
              </a:tr>
              <a:tr h="3250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성녀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여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/>
                        <a:t>성직자 클래스 대표 인물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103278"/>
                  </a:ext>
                </a:extLst>
              </a:tr>
              <a:tr h="32505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이 외 클래스 별 대표 인물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???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9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35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FBEB6-09BA-4870-9447-116B1BB2B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04" y="1"/>
            <a:ext cx="11784496" cy="55060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자료용</a:t>
            </a:r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92D7C9-D379-42BB-9F95-EAE84FDCC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861"/>
            <a:ext cx="11353800" cy="6182138"/>
          </a:xfrm>
        </p:spPr>
        <p:txBody>
          <a:bodyPr/>
          <a:lstStyle/>
          <a:p>
            <a:r>
              <a:rPr lang="ko-KR" altLang="en-US" dirty="0"/>
              <a:t>오버히트 </a:t>
            </a:r>
            <a:r>
              <a:rPr lang="en-US" altLang="ko-KR" dirty="0"/>
              <a:t>3</a:t>
            </a:r>
            <a:r>
              <a:rPr lang="ko-KR" altLang="en-US" dirty="0" err="1"/>
              <a:t>인방</a:t>
            </a:r>
            <a:r>
              <a:rPr lang="en-US" altLang="ko-KR" dirty="0"/>
              <a:t>. </a:t>
            </a:r>
            <a:r>
              <a:rPr lang="ko-KR" altLang="en-US" dirty="0" err="1"/>
              <a:t>빨간머리</a:t>
            </a:r>
            <a:r>
              <a:rPr lang="en-US" altLang="ko-KR" dirty="0"/>
              <a:t>, </a:t>
            </a:r>
            <a:r>
              <a:rPr lang="ko-KR" altLang="en-US" dirty="0"/>
              <a:t>성녀</a:t>
            </a:r>
            <a:r>
              <a:rPr lang="en-US" altLang="ko-KR" dirty="0"/>
              <a:t>, </a:t>
            </a:r>
            <a:r>
              <a:rPr lang="ko-KR" altLang="en-US" dirty="0"/>
              <a:t>꼬맹이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빨간머리</a:t>
            </a:r>
            <a:r>
              <a:rPr lang="en-US" altLang="ko-KR" dirty="0"/>
              <a:t>: </a:t>
            </a:r>
            <a:r>
              <a:rPr lang="ko-KR" altLang="en-US" dirty="0"/>
              <a:t>고자새끼</a:t>
            </a:r>
            <a:r>
              <a:rPr lang="en-US" altLang="ko-KR" dirty="0"/>
              <a:t>. </a:t>
            </a:r>
            <a:r>
              <a:rPr lang="ko-KR" altLang="en-US" dirty="0"/>
              <a:t>전형적인 주인공 컨셉</a:t>
            </a:r>
            <a:endParaRPr lang="en-US" altLang="ko-KR" dirty="0"/>
          </a:p>
          <a:p>
            <a:pPr lvl="1"/>
            <a:r>
              <a:rPr lang="ko-KR" altLang="en-US" dirty="0"/>
              <a:t>성녀</a:t>
            </a:r>
            <a:r>
              <a:rPr lang="en-US" altLang="ko-KR" dirty="0"/>
              <a:t>: </a:t>
            </a:r>
            <a:r>
              <a:rPr lang="ko-KR" altLang="en-US" dirty="0"/>
              <a:t>멍청하지 않은 선함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꼬맹이</a:t>
            </a:r>
            <a:r>
              <a:rPr lang="en-US" altLang="ko-KR" dirty="0"/>
              <a:t>: </a:t>
            </a:r>
            <a:r>
              <a:rPr lang="ko-KR" altLang="en-US" dirty="0"/>
              <a:t>성질 더러운</a:t>
            </a:r>
            <a:endParaRPr lang="en-US" altLang="ko-KR" dirty="0"/>
          </a:p>
          <a:p>
            <a:r>
              <a:rPr lang="ko-KR" altLang="en-US" dirty="0" err="1"/>
              <a:t>엘룬</a:t>
            </a:r>
            <a:endParaRPr lang="en-US" altLang="ko-KR" dirty="0"/>
          </a:p>
          <a:p>
            <a:pPr lvl="1"/>
            <a:r>
              <a:rPr lang="ko-KR" altLang="en-US" dirty="0"/>
              <a:t>솔직히 익숙한 비주얼은 아니었는데</a:t>
            </a:r>
            <a:endParaRPr lang="en-US" altLang="ko-KR" dirty="0"/>
          </a:p>
          <a:p>
            <a:pPr lvl="1"/>
            <a:r>
              <a:rPr lang="ko-KR" altLang="en-US" dirty="0"/>
              <a:t>캐릭터는 진짜</a:t>
            </a:r>
            <a:r>
              <a:rPr lang="en-US" altLang="ko-KR" dirty="0"/>
              <a:t>… </a:t>
            </a:r>
            <a:r>
              <a:rPr lang="ko-KR" altLang="en-US" dirty="0"/>
              <a:t>진짜</a:t>
            </a:r>
            <a:r>
              <a:rPr lang="en-US" altLang="ko-KR" dirty="0"/>
              <a:t>.. </a:t>
            </a:r>
            <a:r>
              <a:rPr lang="ko-KR" altLang="en-US" dirty="0" err="1"/>
              <a:t>잘만들었다</a:t>
            </a:r>
            <a:r>
              <a:rPr lang="en-US" altLang="ko-KR" dirty="0"/>
              <a:t>. </a:t>
            </a:r>
            <a:r>
              <a:rPr lang="ko-KR" altLang="en-US" dirty="0"/>
              <a:t>이야기와</a:t>
            </a:r>
            <a:r>
              <a:rPr lang="en-US" altLang="ko-KR" dirty="0"/>
              <a:t> </a:t>
            </a:r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성능</a:t>
            </a:r>
            <a:r>
              <a:rPr lang="en-US" altLang="ko-KR" dirty="0"/>
              <a:t>. </a:t>
            </a:r>
            <a:r>
              <a:rPr lang="ko-KR" altLang="en-US" dirty="0"/>
              <a:t>그러고보니 진짜 조립 존나 잘했네</a:t>
            </a:r>
            <a:endParaRPr lang="en-US" altLang="ko-KR" dirty="0"/>
          </a:p>
          <a:p>
            <a:r>
              <a:rPr lang="ko-KR" altLang="en-US" dirty="0"/>
              <a:t>로드 오브 다이스</a:t>
            </a:r>
            <a:endParaRPr lang="en-US" altLang="ko-KR" dirty="0"/>
          </a:p>
          <a:p>
            <a:pPr lvl="1"/>
            <a:r>
              <a:rPr lang="en-US" dirty="0"/>
              <a:t>4</a:t>
            </a:r>
            <a:r>
              <a:rPr lang="ko-KR" altLang="en-US" dirty="0"/>
              <a:t>직업을 나누고 직업을 인물</a:t>
            </a:r>
            <a:r>
              <a:rPr lang="en-US" altLang="ko-KR" dirty="0"/>
              <a:t>, </a:t>
            </a:r>
            <a:r>
              <a:rPr lang="ko-KR" altLang="en-US" dirty="0"/>
              <a:t>캐릭터화 시켰다</a:t>
            </a:r>
            <a:r>
              <a:rPr lang="en-US" altLang="ko-KR" dirty="0"/>
              <a:t>. </a:t>
            </a:r>
            <a:r>
              <a:rPr lang="ko-KR" altLang="en-US" dirty="0"/>
              <a:t>그러니까 스테레오타입의 온상이다</a:t>
            </a:r>
            <a:r>
              <a:rPr lang="en-US" altLang="ko-KR" dirty="0"/>
              <a:t>. </a:t>
            </a:r>
            <a:r>
              <a:rPr lang="ko-KR" altLang="en-US" dirty="0" err="1"/>
              <a:t>이말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그렇지만 </a:t>
            </a:r>
            <a:r>
              <a:rPr lang="ko-KR" altLang="en-US" dirty="0" err="1"/>
              <a:t>그것만으로도</a:t>
            </a:r>
            <a:r>
              <a:rPr lang="ko-KR" altLang="en-US" dirty="0"/>
              <a:t> 의미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판타지 러너</a:t>
            </a:r>
            <a:endParaRPr lang="en-US" altLang="ko-KR" dirty="0"/>
          </a:p>
          <a:p>
            <a:pPr lvl="1"/>
            <a:r>
              <a:rPr lang="ko-KR" altLang="en-US" dirty="0"/>
              <a:t>그냥 비주얼 컨셉을 굉장히 잘 만들었다</a:t>
            </a:r>
            <a:r>
              <a:rPr lang="en-US" altLang="ko-KR" dirty="0"/>
              <a:t>.</a:t>
            </a:r>
            <a:r>
              <a:rPr lang="ko-KR" altLang="en-US" dirty="0"/>
              <a:t> 캐릭터의 표정도 다 통일 되 있는데 캐릭터의 특징적인 부분이 </a:t>
            </a:r>
            <a:r>
              <a:rPr lang="ko-KR" altLang="en-US" dirty="0" err="1"/>
              <a:t>잘드러나는</a:t>
            </a:r>
            <a:r>
              <a:rPr lang="ko-KR" altLang="en-US" dirty="0"/>
              <a:t> </a:t>
            </a:r>
            <a:r>
              <a:rPr lang="ko-KR" altLang="en-US" dirty="0" err="1"/>
              <a:t>비주얼라이징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사실 이야기는 별 없는 편이긴 </a:t>
            </a:r>
            <a:r>
              <a:rPr lang="ko-KR" altLang="en-US" dirty="0" err="1"/>
              <a:t>하다만</a:t>
            </a:r>
            <a:r>
              <a:rPr lang="en-US" altLang="ko-KR" dirty="0"/>
              <a:t>. </a:t>
            </a:r>
            <a:r>
              <a:rPr lang="ko-KR" altLang="en-US" dirty="0"/>
              <a:t>스테레오타입에 가까운 인물들의 비주얼 요소를 </a:t>
            </a:r>
            <a:r>
              <a:rPr lang="ko-KR" altLang="en-US" dirty="0" err="1"/>
              <a:t>특색있는</a:t>
            </a:r>
            <a:r>
              <a:rPr lang="ko-KR" altLang="en-US" dirty="0"/>
              <a:t> 그림체로 잘 표현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endParaRPr lang="en-US" altLang="ko-KR" dirty="0"/>
          </a:p>
          <a:p>
            <a:pPr lvl="1"/>
            <a:r>
              <a:rPr lang="ko-KR" altLang="en-US" dirty="0"/>
              <a:t>오리지널 스토리 캐릭터를 얘기함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여캐들이긴</a:t>
            </a:r>
            <a:r>
              <a:rPr lang="ko-KR" altLang="en-US" dirty="0"/>
              <a:t> 한데 어떻게 해야 </a:t>
            </a:r>
            <a:r>
              <a:rPr lang="ko-KR" altLang="en-US" dirty="0" err="1"/>
              <a:t>여캐들을</a:t>
            </a:r>
            <a:r>
              <a:rPr lang="ko-KR" altLang="en-US" dirty="0"/>
              <a:t> 매력적으로 만들 수 있는가</a:t>
            </a:r>
            <a:r>
              <a:rPr lang="en-US" altLang="ko-KR" dirty="0"/>
              <a:t>, </a:t>
            </a:r>
            <a:r>
              <a:rPr lang="ko-KR" altLang="en-US" dirty="0"/>
              <a:t>그런 방법은 어떤 것이 있는가에 초점을 맞춰서 얘기 할 수 있을 것 같다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엑소스</a:t>
            </a:r>
            <a:r>
              <a:rPr lang="ko-KR" altLang="en-US" dirty="0"/>
              <a:t> 히어로즈</a:t>
            </a:r>
            <a:endParaRPr lang="en-US" altLang="ko-KR" dirty="0"/>
          </a:p>
          <a:p>
            <a:pPr lvl="1"/>
            <a:r>
              <a:rPr lang="ko-KR" altLang="en-US" dirty="0"/>
              <a:t>걍 </a:t>
            </a:r>
            <a:r>
              <a:rPr lang="ko-KR" altLang="en-US" dirty="0" err="1"/>
              <a:t>잘만들었음</a:t>
            </a:r>
            <a:r>
              <a:rPr lang="en-US" altLang="ko-KR" dirty="0"/>
              <a:t>. </a:t>
            </a:r>
            <a:r>
              <a:rPr lang="ko-KR" altLang="en-US" dirty="0" err="1"/>
              <a:t>성공할게임임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돈만잘번다면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캐릭터는 대체 모티브가 </a:t>
            </a:r>
            <a:r>
              <a:rPr lang="ko-KR" altLang="en-US" dirty="0" err="1"/>
              <a:t>어딘지조차</a:t>
            </a:r>
            <a:r>
              <a:rPr lang="ko-KR" altLang="en-US" dirty="0"/>
              <a:t> 모르겠고</a:t>
            </a:r>
            <a:r>
              <a:rPr lang="en-US" altLang="ko-KR" dirty="0"/>
              <a:t>, </a:t>
            </a:r>
            <a:r>
              <a:rPr lang="ko-KR" altLang="en-US" dirty="0"/>
              <a:t>다른 캐릭터는 이것저것 조립해서 만들었는데 되게 시너지가 잘 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블루스톤</a:t>
            </a:r>
            <a:endParaRPr lang="en-US" altLang="ko-KR" dirty="0"/>
          </a:p>
          <a:p>
            <a:pPr lvl="1"/>
            <a:r>
              <a:rPr lang="ko-KR" altLang="en-US" dirty="0"/>
              <a:t>주인공 캐릭터가 나 </a:t>
            </a:r>
            <a:r>
              <a:rPr lang="ko-KR" altLang="en-US" dirty="0" err="1"/>
              <a:t>라는데</a:t>
            </a:r>
            <a:r>
              <a:rPr lang="ko-KR" altLang="en-US" dirty="0"/>
              <a:t> 이미 외형이 </a:t>
            </a:r>
            <a:r>
              <a:rPr lang="ko-KR" altLang="en-US" dirty="0" err="1"/>
              <a:t>정해져있다</a:t>
            </a:r>
            <a:r>
              <a:rPr lang="en-US" altLang="ko-KR" dirty="0"/>
              <a:t>. </a:t>
            </a:r>
            <a:r>
              <a:rPr lang="ko-KR" altLang="en-US" dirty="0" err="1"/>
              <a:t>극혐이다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그리고 제발 세계관이 복잡하면 설명을 좀 해봐 제발</a:t>
            </a:r>
            <a:r>
              <a:rPr lang="en-US" altLang="ko-KR" dirty="0"/>
              <a:t>. </a:t>
            </a:r>
            <a:r>
              <a:rPr lang="ko-KR" altLang="en-US" dirty="0"/>
              <a:t>캐릭터마다 성격이나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6" name="Picture 2" descr="오버히트 사전오픈 유저 반응 총정리">
            <a:extLst>
              <a:ext uri="{FF2B5EF4-FFF2-40B4-BE49-F238E27FC236}">
                <a16:creationId xmlns:a16="http://schemas.microsoft.com/office/drawing/2014/main" id="{BC82A70E-5275-4396-A634-A4BBDB9C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861" y="622211"/>
            <a:ext cx="2756452" cy="155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넥슨, 모바일 멀티 히어로 RPG ‘오버히트’ 글로벌 서비스 시작!">
            <a:extLst>
              <a:ext uri="{FF2B5EF4-FFF2-40B4-BE49-F238E27FC236}">
                <a16:creationId xmlns:a16="http://schemas.microsoft.com/office/drawing/2014/main" id="{D0A1C16B-A87F-4D08-AE0A-12ED9C32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70" y="550607"/>
            <a:ext cx="2983491" cy="18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1월 신작 턴제RPG모바일게임, 오버히트 사전예약시 젬 100개">
            <a:extLst>
              <a:ext uri="{FF2B5EF4-FFF2-40B4-BE49-F238E27FC236}">
                <a16:creationId xmlns:a16="http://schemas.microsoft.com/office/drawing/2014/main" id="{571602B8-2562-4A77-B6E1-8CB24872DB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123" y="1139066"/>
            <a:ext cx="2854366" cy="160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6AAD57-365A-4E81-A834-951E691E2CEC}"/>
              </a:ext>
            </a:extLst>
          </p:cNvPr>
          <p:cNvSpPr/>
          <p:nvPr/>
        </p:nvSpPr>
        <p:spPr>
          <a:xfrm>
            <a:off x="4965578" y="181275"/>
            <a:ext cx="6818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https://www.youtube.com/watch?v=FzaYvDbpKb4</a:t>
            </a:r>
            <a:r>
              <a:rPr lang="en-US"/>
              <a:t> </a:t>
            </a:r>
            <a:r>
              <a:rPr lang="ko-KR" altLang="en-US" dirty="0" err="1"/>
              <a:t>오버히트트레일러</a:t>
            </a:r>
            <a:endParaRPr lang="en-US" dirty="0"/>
          </a:p>
        </p:txBody>
      </p:sp>
      <p:pic>
        <p:nvPicPr>
          <p:cNvPr id="3074" name="Picture 2" descr="파일:나쁜 남자 김민혁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659063"/>
            <a:ext cx="4762500" cy="554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EPIC PONYTAIL 🙌🏼✔️ Hair by @_hairbygabrielle 👱🏼‍♀️ @djhavanabrown My favourite style so far in 2019! #ponytail #hairstyle #blondehair…"/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20" b="76683" l="22695" r="94326">
                        <a14:backgroundMark x1="39007" y1="33498" x2="39007" y2="33498"/>
                        <a14:backgroundMark x1="43617" y1="32841" x2="43794" y2="33498"/>
                        <a14:backgroundMark x1="45213" y1="44663" x2="45390" y2="48440"/>
                        <a14:backgroundMark x1="46631" y1="56486" x2="46631" y2="56486"/>
                        <a14:backgroundMark x1="46099" y1="57635" x2="38475" y2="49097"/>
                        <a14:backgroundMark x1="38121" y1="48604" x2="37234" y2="44828"/>
                        <a14:backgroundMark x1="36702" y1="43186" x2="37057" y2="40887"/>
                        <a14:backgroundMark x1="37057" y1="40887" x2="37057" y2="42036"/>
                        <a14:backgroundMark x1="37411" y1="31527" x2="37411" y2="31527"/>
                        <a14:backgroundMark x1="37411" y1="30213" x2="38298" y2="28571"/>
                        <a14:backgroundMark x1="34574" y1="37110" x2="34574" y2="37110"/>
                        <a14:backgroundMark x1="33865" y1="40066" x2="33865" y2="40066"/>
                        <a14:backgroundMark x1="64716" y1="64368" x2="65248" y2="61741"/>
                        <a14:backgroundMark x1="50000" y1="41215" x2="50000" y2="41215"/>
                        <a14:backgroundMark x1="63298" y1="60099" x2="63298" y2="60099"/>
                        <a14:backgroundMark x1="62943" y1="56322" x2="62943" y2="56322"/>
                        <a14:backgroundMark x1="62766" y1="52545" x2="62766" y2="52545"/>
                        <a14:backgroundMark x1="64184" y1="56650" x2="64184" y2="56650"/>
                        <a14:backgroundMark x1="47163" y1="42365" x2="47163" y2="42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10" t="2094" r="3176" b="23723"/>
          <a:stretch/>
        </p:blipFill>
        <p:spPr bwMode="auto">
          <a:xfrm>
            <a:off x="12298509" y="310470"/>
            <a:ext cx="1398297" cy="150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nma 1/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-1769609"/>
            <a:ext cx="5372100" cy="756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3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462814" y="550607"/>
            <a:ext cx="2104571" cy="2279810"/>
            <a:chOff x="3164113" y="956877"/>
            <a:chExt cx="2104571" cy="2279810"/>
          </a:xfrm>
        </p:grpSpPr>
        <p:pic>
          <p:nvPicPr>
            <p:cNvPr id="5" name="Picture 14" descr="EPIC PONYTAIL 🙌🏼✔️ Hair by @_hairbygabrielle 👱🏼‍♀️ @djhavanabrown My favourite style so far in 2019! #ponytail #hairstyle #blondehair…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20" b="76683" l="22695" r="94326">
                          <a14:backgroundMark x1="39007" y1="33498" x2="39007" y2="33498"/>
                          <a14:backgroundMark x1="43617" y1="32841" x2="43794" y2="33498"/>
                          <a14:backgroundMark x1="45213" y1="44663" x2="45390" y2="48440"/>
                          <a14:backgroundMark x1="46631" y1="56486" x2="46631" y2="56486"/>
                          <a14:backgroundMark x1="46099" y1="57635" x2="38475" y2="49097"/>
                          <a14:backgroundMark x1="38121" y1="48604" x2="37234" y2="44828"/>
                          <a14:backgroundMark x1="36702" y1="43186" x2="37057" y2="40887"/>
                          <a14:backgroundMark x1="37057" y1="40887" x2="37057" y2="42036"/>
                          <a14:backgroundMark x1="37411" y1="31527" x2="37411" y2="31527"/>
                          <a14:backgroundMark x1="37411" y1="30213" x2="38298" y2="28571"/>
                          <a14:backgroundMark x1="34574" y1="37110" x2="34574" y2="37110"/>
                          <a14:backgroundMark x1="33865" y1="40066" x2="33865" y2="40066"/>
                          <a14:backgroundMark x1="64716" y1="64368" x2="65248" y2="61741"/>
                          <a14:backgroundMark x1="50000" y1="41215" x2="50000" y2="41215"/>
                          <a14:backgroundMark x1="63298" y1="60099" x2="63298" y2="60099"/>
                          <a14:backgroundMark x1="62943" y1="56322" x2="62943" y2="56322"/>
                          <a14:backgroundMark x1="62766" y1="52545" x2="62766" y2="52545"/>
                          <a14:backgroundMark x1="64184" y1="56650" x2="64184" y2="56650"/>
                          <a14:backgroundMark x1="47163" y1="42365" x2="47163" y2="423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0" t="2094" r="3176" b="23723"/>
            <a:stretch/>
          </p:blipFill>
          <p:spPr bwMode="auto">
            <a:xfrm>
              <a:off x="3164113" y="956877"/>
              <a:ext cx="2104571" cy="2276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s://pbs.twimg.com/media/DwjP8BZUUAEMEW2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67" b="14250" l="20637" r="3443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63" t="2185" r="66748" b="87203"/>
            <a:stretch/>
          </p:blipFill>
          <p:spPr bwMode="auto">
            <a:xfrm>
              <a:off x="3164113" y="1248229"/>
              <a:ext cx="1494973" cy="198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Picture 4" descr="https://pbs.twimg.com/media/DwjP8BZUUAEMEW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97496"/>
            <a:ext cx="3000580" cy="424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89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448E34-124B-4560-8827-5A1DE13E7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0" y="636104"/>
            <a:ext cx="11464413" cy="6221895"/>
          </a:xfrm>
        </p:spPr>
        <p:txBody>
          <a:bodyPr/>
          <a:lstStyle/>
          <a:p>
            <a:r>
              <a:rPr lang="ko-KR" altLang="en-US" dirty="0"/>
              <a:t>오버히트</a:t>
            </a:r>
            <a:r>
              <a:rPr lang="en-US" altLang="ko-KR" dirty="0"/>
              <a:t>// </a:t>
            </a:r>
            <a:r>
              <a:rPr lang="ko-KR" altLang="en-US" dirty="0" err="1"/>
              <a:t>프레이</a:t>
            </a:r>
            <a:endParaRPr lang="en-US" altLang="ko-KR" dirty="0"/>
          </a:p>
          <a:p>
            <a:pPr lvl="1"/>
            <a:r>
              <a:rPr lang="ko-KR" altLang="en-US" dirty="0"/>
              <a:t>대중적인 수집형 </a:t>
            </a:r>
            <a:r>
              <a:rPr lang="en-US" altLang="ko-KR" dirty="0"/>
              <a:t>RPG</a:t>
            </a:r>
            <a:r>
              <a:rPr lang="ko-KR" altLang="en-US" dirty="0"/>
              <a:t>가 목표 였을 것</a:t>
            </a:r>
            <a:r>
              <a:rPr lang="en-US" altLang="ko-KR" dirty="0"/>
              <a:t>. </a:t>
            </a:r>
            <a:r>
              <a:rPr lang="ko-KR" altLang="en-US" dirty="0"/>
              <a:t>기존 </a:t>
            </a:r>
            <a:r>
              <a:rPr lang="ko-KR" altLang="en-US" dirty="0" err="1"/>
              <a:t>세븐나이츠</a:t>
            </a:r>
            <a:r>
              <a:rPr lang="ko-KR" altLang="en-US" dirty="0"/>
              <a:t> 같은 포지션으로</a:t>
            </a:r>
            <a:r>
              <a:rPr lang="en-US" altLang="ko-KR" dirty="0"/>
              <a:t>, </a:t>
            </a:r>
            <a:r>
              <a:rPr lang="ko-KR" altLang="en-US" dirty="0"/>
              <a:t>이와 차별 하기 위해 </a:t>
            </a:r>
            <a:r>
              <a:rPr lang="en-US" altLang="ko-KR" dirty="0"/>
              <a:t>3D</a:t>
            </a:r>
            <a:r>
              <a:rPr lang="ko-KR" altLang="en-US" dirty="0"/>
              <a:t>모델링이 일러스트를 대체하는 방식으로 캐릭터를 강화하려고 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근데 어차피 들어가보면 </a:t>
            </a:r>
            <a:r>
              <a:rPr lang="ko-KR" altLang="en-US" dirty="0" err="1"/>
              <a:t>뽕빨여자</a:t>
            </a:r>
            <a:r>
              <a:rPr lang="ko-KR" altLang="en-US" dirty="0"/>
              <a:t> </a:t>
            </a:r>
            <a:r>
              <a:rPr lang="ko-KR" altLang="en-US" dirty="0" err="1"/>
              <a:t>ㅈㄴ</a:t>
            </a:r>
            <a:r>
              <a:rPr lang="ko-KR" altLang="en-US" dirty="0"/>
              <a:t> </a:t>
            </a:r>
            <a:r>
              <a:rPr lang="ko-KR" altLang="en-US" dirty="0" err="1"/>
              <a:t>많은거</a:t>
            </a:r>
            <a:r>
              <a:rPr lang="ko-KR" altLang="en-US" dirty="0"/>
              <a:t> 아는데 여자가 할까</a:t>
            </a:r>
            <a:r>
              <a:rPr lang="en-US" altLang="ko-KR" dirty="0"/>
              <a:t>? </a:t>
            </a:r>
            <a:r>
              <a:rPr lang="ko-KR" altLang="en-US" dirty="0"/>
              <a:t>아무리 </a:t>
            </a:r>
            <a:r>
              <a:rPr lang="ko-KR" altLang="en-US" dirty="0" err="1"/>
              <a:t>근육찌찌빵빵들이</a:t>
            </a:r>
            <a:r>
              <a:rPr lang="ko-KR" altLang="en-US" dirty="0"/>
              <a:t> 있다고 해도 불</a:t>
            </a:r>
            <a:r>
              <a:rPr lang="en-US" altLang="ko-KR" dirty="0"/>
              <a:t>-</a:t>
            </a:r>
            <a:r>
              <a:rPr lang="ko-KR" altLang="en-US" dirty="0"/>
              <a:t>편 하면</a:t>
            </a:r>
            <a:r>
              <a:rPr lang="en-US" altLang="ko-KR" dirty="0"/>
              <a:t>… </a:t>
            </a:r>
            <a:r>
              <a:rPr lang="ko-KR" altLang="en-US" dirty="0"/>
              <a:t>할까</a:t>
            </a:r>
            <a:r>
              <a:rPr lang="en-US" altLang="ko-KR" dirty="0"/>
              <a:t>? </a:t>
            </a:r>
            <a:r>
              <a:rPr lang="ko-KR" altLang="en-US" dirty="0"/>
              <a:t>실제로도 </a:t>
            </a:r>
            <a:r>
              <a:rPr lang="ko-KR" altLang="en-US" dirty="0" err="1"/>
              <a:t>안하는</a:t>
            </a:r>
            <a:r>
              <a:rPr lang="ko-KR" altLang="en-US" dirty="0"/>
              <a:t> 것 같고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타겟 유저 자체가 연령대</a:t>
            </a:r>
            <a:r>
              <a:rPr lang="en-US" altLang="ko-KR" dirty="0"/>
              <a:t>, </a:t>
            </a:r>
            <a:r>
              <a:rPr lang="ko-KR" altLang="en-US" dirty="0"/>
              <a:t>성별을 많이 포용 할 수 있도록 짜기 위해서 </a:t>
            </a:r>
            <a:r>
              <a:rPr lang="ko-KR" altLang="en-US" dirty="0" err="1"/>
              <a:t>프레이라는</a:t>
            </a:r>
            <a:r>
              <a:rPr lang="ko-KR" altLang="en-US" dirty="0"/>
              <a:t> 캐릭터가 간판으로 사용 되지 않았나 싶다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간판으로 사용 하기 위해서 최대한 덜 불편한</a:t>
            </a:r>
            <a:r>
              <a:rPr lang="en-US" altLang="ko-KR" dirty="0"/>
              <a:t>, </a:t>
            </a:r>
            <a:r>
              <a:rPr lang="ko-KR" altLang="en-US" dirty="0"/>
              <a:t>대중적인 캐릭터를 사용하지 않았을까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과도한 성적 어필을 하는 캐릭터가 아닌</a:t>
            </a:r>
            <a:r>
              <a:rPr lang="en-US" altLang="ko-KR" dirty="0"/>
              <a:t>, </a:t>
            </a:r>
            <a:r>
              <a:rPr lang="ko-KR" altLang="en-US" dirty="0"/>
              <a:t>수수하다</a:t>
            </a:r>
            <a:r>
              <a:rPr lang="en-US" altLang="ko-KR" dirty="0"/>
              <a:t>, </a:t>
            </a:r>
            <a:r>
              <a:rPr lang="ko-KR" altLang="en-US" dirty="0"/>
              <a:t>세련되었다</a:t>
            </a:r>
            <a:r>
              <a:rPr lang="en-US" altLang="ko-KR" dirty="0"/>
              <a:t>, </a:t>
            </a:r>
            <a:r>
              <a:rPr lang="ko-KR" altLang="en-US" dirty="0"/>
              <a:t>기품 있다는 식의 설정</a:t>
            </a:r>
            <a:r>
              <a:rPr lang="en-US" altLang="ko-KR" dirty="0"/>
              <a:t>.</a:t>
            </a:r>
          </a:p>
          <a:p>
            <a:pPr lvl="1">
              <a:buAutoNum type="arabicPeriod"/>
            </a:pPr>
            <a:r>
              <a:rPr lang="ko-KR" altLang="en-US" dirty="0"/>
              <a:t>면상에 포인트가 있다</a:t>
            </a:r>
            <a:r>
              <a:rPr lang="en-US" altLang="ko-KR" dirty="0"/>
              <a:t>.</a:t>
            </a:r>
          </a:p>
          <a:p>
            <a:pPr lvl="1">
              <a:buAutoNum type="arabicPeriod"/>
            </a:pPr>
            <a:r>
              <a:rPr lang="ko-KR" altLang="en-US" dirty="0"/>
              <a:t>색깔</a:t>
            </a:r>
            <a:r>
              <a:rPr lang="en-US" altLang="ko-KR" dirty="0"/>
              <a:t>, </a:t>
            </a:r>
            <a:r>
              <a:rPr lang="ko-KR" altLang="en-US" dirty="0"/>
              <a:t>모자</a:t>
            </a:r>
            <a:r>
              <a:rPr lang="en-US" altLang="ko-KR" dirty="0"/>
              <a:t> </a:t>
            </a:r>
            <a:r>
              <a:rPr lang="ko-KR" altLang="en-US" dirty="0"/>
              <a:t>등 캐릭터 성을 강화하고</a:t>
            </a:r>
            <a:r>
              <a:rPr lang="en-US" altLang="ko-KR" dirty="0"/>
              <a:t>, </a:t>
            </a:r>
            <a:r>
              <a:rPr lang="ko-KR" altLang="en-US" dirty="0"/>
              <a:t>익숙하지 않는 새로운 소재로</a:t>
            </a:r>
            <a:r>
              <a:rPr lang="en-US" altLang="ko-KR" dirty="0"/>
              <a:t>.</a:t>
            </a:r>
          </a:p>
          <a:p>
            <a:pPr lvl="1">
              <a:buAutoNum type="arabicPeriod"/>
            </a:pPr>
            <a:r>
              <a:rPr lang="ko-KR" altLang="en-US" dirty="0"/>
              <a:t>몸매보다 얼굴을 팔려고 했으니까</a:t>
            </a:r>
            <a:r>
              <a:rPr lang="en-US" altLang="ko-KR" dirty="0"/>
              <a:t>. </a:t>
            </a:r>
            <a:r>
              <a:rPr lang="ko-KR" altLang="en-US" dirty="0"/>
              <a:t>낮은 성적 어필로 연령</a:t>
            </a:r>
            <a:r>
              <a:rPr lang="en-US" altLang="ko-KR" dirty="0"/>
              <a:t>, </a:t>
            </a:r>
            <a:r>
              <a:rPr lang="ko-KR" altLang="en-US" dirty="0"/>
              <a:t>성별에 관계 없는 유저층을 기대했다</a:t>
            </a:r>
            <a:r>
              <a:rPr lang="en-US" altLang="ko-KR" dirty="0"/>
              <a:t>.</a:t>
            </a:r>
          </a:p>
          <a:p>
            <a:pPr lvl="1">
              <a:buAutoNum type="arabicPeriod"/>
            </a:pPr>
            <a:r>
              <a:rPr lang="ko-KR" altLang="en-US" dirty="0"/>
              <a:t>세계관과 제한 내에서 최대한 대중적인</a:t>
            </a:r>
            <a:r>
              <a:rPr lang="en-US" altLang="ko-KR" dirty="0"/>
              <a:t>.</a:t>
            </a:r>
          </a:p>
          <a:p>
            <a:pPr lvl="1">
              <a:buAutoNum type="arabicPeriod"/>
            </a:pPr>
            <a:endParaRPr lang="en-US" altLang="ko-KR" dirty="0"/>
          </a:p>
          <a:p>
            <a:pPr lvl="1">
              <a:buAutoNum type="arabicPeriod"/>
            </a:pPr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5D3A5C-2B49-481D-8F6E-548D2E7B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6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16310" y="701152"/>
            <a:ext cx="11353800" cy="2783920"/>
          </a:xfrm>
        </p:spPr>
        <p:txBody>
          <a:bodyPr/>
          <a:lstStyle/>
          <a:p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기획 의도</a:t>
            </a:r>
            <a:endParaRPr lang="en-US" altLang="ko-KR" dirty="0"/>
          </a:p>
          <a:p>
            <a:r>
              <a:rPr lang="ko-KR" altLang="en-US" dirty="0"/>
              <a:t>캐릭터 전체 설명</a:t>
            </a:r>
            <a:endParaRPr lang="en-US" altLang="ko-KR" dirty="0"/>
          </a:p>
          <a:p>
            <a:r>
              <a:rPr lang="ko-KR" altLang="en-US" dirty="0" err="1"/>
              <a:t>비주얼</a:t>
            </a:r>
            <a:r>
              <a:rPr lang="ko-KR" altLang="en-US" dirty="0"/>
              <a:t> 컨셉 </a:t>
            </a:r>
            <a:r>
              <a:rPr lang="en-US" altLang="ko-KR" dirty="0"/>
              <a:t>(</a:t>
            </a:r>
            <a:r>
              <a:rPr lang="ko-KR" altLang="en-US" dirty="0"/>
              <a:t>참고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185458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FBEB6-09BA-4870-9447-116B1BB2B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04" y="1"/>
            <a:ext cx="11784496" cy="55060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자료용</a:t>
            </a:r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92D7C9-D379-42BB-9F95-EAE84FDCC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861"/>
            <a:ext cx="11353800" cy="6182138"/>
          </a:xfrm>
        </p:spPr>
        <p:txBody>
          <a:bodyPr/>
          <a:lstStyle/>
          <a:p>
            <a:r>
              <a:rPr lang="ko-KR" altLang="en-US" dirty="0"/>
              <a:t>오버히트 </a:t>
            </a:r>
            <a:r>
              <a:rPr lang="en-US" altLang="ko-KR" dirty="0"/>
              <a:t>3</a:t>
            </a:r>
            <a:r>
              <a:rPr lang="ko-KR" altLang="en-US" dirty="0" err="1"/>
              <a:t>인방</a:t>
            </a:r>
            <a:r>
              <a:rPr lang="en-US" altLang="ko-KR" dirty="0"/>
              <a:t>. </a:t>
            </a:r>
            <a:r>
              <a:rPr lang="ko-KR" altLang="en-US" dirty="0" err="1"/>
              <a:t>빨간머리</a:t>
            </a:r>
            <a:r>
              <a:rPr lang="en-US" altLang="ko-KR" dirty="0"/>
              <a:t>, </a:t>
            </a:r>
            <a:r>
              <a:rPr lang="ko-KR" altLang="en-US" dirty="0"/>
              <a:t>성녀</a:t>
            </a:r>
            <a:r>
              <a:rPr lang="en-US" altLang="ko-KR" dirty="0"/>
              <a:t>, </a:t>
            </a:r>
            <a:r>
              <a:rPr lang="ko-KR" altLang="en-US" dirty="0"/>
              <a:t>꼬맹이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빨간머리</a:t>
            </a:r>
            <a:r>
              <a:rPr lang="en-US" altLang="ko-KR" dirty="0"/>
              <a:t>: </a:t>
            </a:r>
            <a:r>
              <a:rPr lang="ko-KR" altLang="en-US" dirty="0"/>
              <a:t>고자새끼</a:t>
            </a:r>
            <a:r>
              <a:rPr lang="en-US" altLang="ko-KR" dirty="0"/>
              <a:t>. </a:t>
            </a:r>
            <a:r>
              <a:rPr lang="ko-KR" altLang="en-US" dirty="0"/>
              <a:t>전형적인 주인공 컨셉</a:t>
            </a:r>
            <a:endParaRPr lang="en-US" altLang="ko-KR" dirty="0"/>
          </a:p>
          <a:p>
            <a:pPr lvl="1"/>
            <a:r>
              <a:rPr lang="ko-KR" altLang="en-US" dirty="0"/>
              <a:t>성녀</a:t>
            </a:r>
            <a:r>
              <a:rPr lang="en-US" altLang="ko-KR" dirty="0"/>
              <a:t>: </a:t>
            </a:r>
            <a:r>
              <a:rPr lang="ko-KR" altLang="en-US" dirty="0"/>
              <a:t>멍청하지 않은 선함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꼬맹이</a:t>
            </a:r>
            <a:r>
              <a:rPr lang="en-US" altLang="ko-KR" dirty="0"/>
              <a:t>: </a:t>
            </a:r>
            <a:r>
              <a:rPr lang="ko-KR" altLang="en-US" dirty="0"/>
              <a:t>성질 더러운</a:t>
            </a:r>
            <a:endParaRPr lang="en-US" altLang="ko-KR" dirty="0"/>
          </a:p>
          <a:p>
            <a:r>
              <a:rPr lang="ko-KR" altLang="en-US" dirty="0" err="1"/>
              <a:t>엘룬</a:t>
            </a:r>
            <a:endParaRPr lang="en-US" altLang="ko-KR" dirty="0"/>
          </a:p>
          <a:p>
            <a:pPr lvl="1"/>
            <a:r>
              <a:rPr lang="ko-KR" altLang="en-US" dirty="0"/>
              <a:t>솔직히 익숙한 비주얼은 아니었는데</a:t>
            </a:r>
            <a:endParaRPr lang="en-US" altLang="ko-KR" dirty="0"/>
          </a:p>
          <a:p>
            <a:pPr lvl="1"/>
            <a:r>
              <a:rPr lang="ko-KR" altLang="en-US" dirty="0"/>
              <a:t>캐릭터는 진짜</a:t>
            </a:r>
            <a:r>
              <a:rPr lang="en-US" altLang="ko-KR" dirty="0"/>
              <a:t>… </a:t>
            </a:r>
            <a:r>
              <a:rPr lang="ko-KR" altLang="en-US" dirty="0"/>
              <a:t>진짜</a:t>
            </a:r>
            <a:r>
              <a:rPr lang="en-US" altLang="ko-KR" dirty="0"/>
              <a:t>.. </a:t>
            </a:r>
            <a:r>
              <a:rPr lang="ko-KR" altLang="en-US" dirty="0" err="1"/>
              <a:t>잘만들었다</a:t>
            </a:r>
            <a:r>
              <a:rPr lang="en-US" altLang="ko-KR" dirty="0"/>
              <a:t>. </a:t>
            </a:r>
            <a:r>
              <a:rPr lang="ko-KR" altLang="en-US" dirty="0"/>
              <a:t>이야기와</a:t>
            </a:r>
            <a:r>
              <a:rPr lang="en-US" altLang="ko-KR" dirty="0"/>
              <a:t> </a:t>
            </a:r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성능</a:t>
            </a:r>
            <a:r>
              <a:rPr lang="en-US" altLang="ko-KR" dirty="0"/>
              <a:t>. </a:t>
            </a:r>
            <a:r>
              <a:rPr lang="ko-KR" altLang="en-US" dirty="0"/>
              <a:t>그러고보니 진짜 조립 존나 잘했네</a:t>
            </a:r>
            <a:endParaRPr lang="en-US" altLang="ko-KR" dirty="0"/>
          </a:p>
          <a:p>
            <a:r>
              <a:rPr lang="ko-KR" altLang="en-US" dirty="0"/>
              <a:t>로드 오브 다이스</a:t>
            </a:r>
            <a:endParaRPr lang="en-US" altLang="ko-KR" dirty="0"/>
          </a:p>
          <a:p>
            <a:pPr lvl="1"/>
            <a:r>
              <a:rPr lang="en-US" dirty="0"/>
              <a:t>4</a:t>
            </a:r>
            <a:r>
              <a:rPr lang="ko-KR" altLang="en-US" dirty="0"/>
              <a:t>직업을 나누고 직업을 인물</a:t>
            </a:r>
            <a:r>
              <a:rPr lang="en-US" altLang="ko-KR" dirty="0"/>
              <a:t>, </a:t>
            </a:r>
            <a:r>
              <a:rPr lang="ko-KR" altLang="en-US" dirty="0"/>
              <a:t>캐릭터화 시켰다</a:t>
            </a:r>
            <a:r>
              <a:rPr lang="en-US" altLang="ko-KR" dirty="0"/>
              <a:t>. </a:t>
            </a:r>
            <a:r>
              <a:rPr lang="ko-KR" altLang="en-US" dirty="0"/>
              <a:t>그러니까 스테레오타입의 온상이다</a:t>
            </a:r>
            <a:r>
              <a:rPr lang="en-US" altLang="ko-KR" dirty="0"/>
              <a:t>. </a:t>
            </a:r>
            <a:r>
              <a:rPr lang="ko-KR" altLang="en-US" dirty="0" err="1"/>
              <a:t>이말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그렇지만 </a:t>
            </a:r>
            <a:r>
              <a:rPr lang="ko-KR" altLang="en-US" dirty="0" err="1"/>
              <a:t>그것만으로도</a:t>
            </a:r>
            <a:r>
              <a:rPr lang="ko-KR" altLang="en-US" dirty="0"/>
              <a:t> 의미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판타지 러너</a:t>
            </a:r>
            <a:endParaRPr lang="en-US" altLang="ko-KR" dirty="0"/>
          </a:p>
          <a:p>
            <a:pPr lvl="1"/>
            <a:r>
              <a:rPr lang="ko-KR" altLang="en-US" dirty="0"/>
              <a:t>그냥 비주얼 컨셉을 굉장히 잘 만들었다</a:t>
            </a:r>
            <a:r>
              <a:rPr lang="en-US" altLang="ko-KR" dirty="0"/>
              <a:t>.</a:t>
            </a:r>
            <a:r>
              <a:rPr lang="ko-KR" altLang="en-US" dirty="0"/>
              <a:t> 캐릭터의 표정도 다 통일 되 있는데 캐릭터의 특징적인 부분이 </a:t>
            </a:r>
            <a:r>
              <a:rPr lang="ko-KR" altLang="en-US" dirty="0" err="1"/>
              <a:t>잘드러나는</a:t>
            </a:r>
            <a:r>
              <a:rPr lang="ko-KR" altLang="en-US" dirty="0"/>
              <a:t> </a:t>
            </a:r>
            <a:r>
              <a:rPr lang="ko-KR" altLang="en-US" dirty="0" err="1"/>
              <a:t>비주얼라이징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사실 이야기는 별 없는 편이긴 </a:t>
            </a:r>
            <a:r>
              <a:rPr lang="ko-KR" altLang="en-US" dirty="0" err="1"/>
              <a:t>하다만</a:t>
            </a:r>
            <a:r>
              <a:rPr lang="en-US" altLang="ko-KR" dirty="0"/>
              <a:t>. </a:t>
            </a:r>
            <a:r>
              <a:rPr lang="ko-KR" altLang="en-US" dirty="0"/>
              <a:t>스테레오타입에 가까운 인물들의 비주얼 요소를 </a:t>
            </a:r>
            <a:r>
              <a:rPr lang="ko-KR" altLang="en-US" dirty="0" err="1"/>
              <a:t>특색있는</a:t>
            </a:r>
            <a:r>
              <a:rPr lang="ko-KR" altLang="en-US" dirty="0"/>
              <a:t> 그림체로 잘 표현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endParaRPr lang="en-US" altLang="ko-KR" dirty="0"/>
          </a:p>
          <a:p>
            <a:pPr lvl="1"/>
            <a:r>
              <a:rPr lang="ko-KR" altLang="en-US" dirty="0"/>
              <a:t>오리지널 스토리 캐릭터를 얘기함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여캐들이긴</a:t>
            </a:r>
            <a:r>
              <a:rPr lang="ko-KR" altLang="en-US" dirty="0"/>
              <a:t> 한데 어떻게 해야 </a:t>
            </a:r>
            <a:r>
              <a:rPr lang="ko-KR" altLang="en-US" dirty="0" err="1"/>
              <a:t>여캐들을</a:t>
            </a:r>
            <a:r>
              <a:rPr lang="ko-KR" altLang="en-US" dirty="0"/>
              <a:t> 매력적으로 만들 수 있는가</a:t>
            </a:r>
            <a:r>
              <a:rPr lang="en-US" altLang="ko-KR" dirty="0"/>
              <a:t>, </a:t>
            </a:r>
            <a:r>
              <a:rPr lang="ko-KR" altLang="en-US" dirty="0"/>
              <a:t>그런 방법은 어떤 것이 있는가에 초점을 맞춰서 얘기 할 수 있을 것 같다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엑소스</a:t>
            </a:r>
            <a:r>
              <a:rPr lang="ko-KR" altLang="en-US" dirty="0"/>
              <a:t> 히어로즈</a:t>
            </a:r>
            <a:endParaRPr lang="en-US" altLang="ko-KR" dirty="0"/>
          </a:p>
          <a:p>
            <a:pPr lvl="1"/>
            <a:r>
              <a:rPr lang="ko-KR" altLang="en-US" dirty="0"/>
              <a:t>걍 </a:t>
            </a:r>
            <a:r>
              <a:rPr lang="ko-KR" altLang="en-US" dirty="0" err="1"/>
              <a:t>잘만들었음</a:t>
            </a:r>
            <a:r>
              <a:rPr lang="en-US" altLang="ko-KR" dirty="0"/>
              <a:t>. </a:t>
            </a:r>
            <a:r>
              <a:rPr lang="ko-KR" altLang="en-US" dirty="0" err="1"/>
              <a:t>성공할게임임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돈만잘번다면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캐릭터는 대체 모티브가 </a:t>
            </a:r>
            <a:r>
              <a:rPr lang="ko-KR" altLang="en-US" dirty="0" err="1"/>
              <a:t>어딘지조차</a:t>
            </a:r>
            <a:r>
              <a:rPr lang="ko-KR" altLang="en-US" dirty="0"/>
              <a:t> 모르겠고</a:t>
            </a:r>
            <a:r>
              <a:rPr lang="en-US" altLang="ko-KR" dirty="0"/>
              <a:t>, </a:t>
            </a:r>
            <a:r>
              <a:rPr lang="ko-KR" altLang="en-US" dirty="0"/>
              <a:t>다른 캐릭터는 이것저것 조립해서 만들었는데 되게 시너지가 잘 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블루스톤</a:t>
            </a:r>
            <a:endParaRPr lang="en-US" altLang="ko-KR" dirty="0"/>
          </a:p>
          <a:p>
            <a:pPr lvl="1"/>
            <a:r>
              <a:rPr lang="ko-KR" altLang="en-US" dirty="0"/>
              <a:t>주인공 캐릭터가 나 </a:t>
            </a:r>
            <a:r>
              <a:rPr lang="ko-KR" altLang="en-US" dirty="0" err="1"/>
              <a:t>라는데</a:t>
            </a:r>
            <a:r>
              <a:rPr lang="ko-KR" altLang="en-US" dirty="0"/>
              <a:t> 이미 외형이 </a:t>
            </a:r>
            <a:r>
              <a:rPr lang="ko-KR" altLang="en-US" dirty="0" err="1"/>
              <a:t>정해져있다</a:t>
            </a:r>
            <a:r>
              <a:rPr lang="en-US" altLang="ko-KR" dirty="0"/>
              <a:t>. </a:t>
            </a:r>
            <a:r>
              <a:rPr lang="ko-KR" altLang="en-US" dirty="0" err="1"/>
              <a:t>극혐이다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그리고 제발 세계관이 복잡하면 설명을 좀 해봐 제발</a:t>
            </a:r>
            <a:r>
              <a:rPr lang="en-US" altLang="ko-KR" dirty="0"/>
              <a:t>. </a:t>
            </a:r>
            <a:r>
              <a:rPr lang="ko-KR" altLang="en-US" dirty="0"/>
              <a:t>캐릭터마다 성격이나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6" name="Picture 2" descr="오버히트 사전오픈 유저 반응 총정리">
            <a:extLst>
              <a:ext uri="{FF2B5EF4-FFF2-40B4-BE49-F238E27FC236}">
                <a16:creationId xmlns:a16="http://schemas.microsoft.com/office/drawing/2014/main" id="{BC82A70E-5275-4396-A634-A4BBDB9C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861" y="622211"/>
            <a:ext cx="2756452" cy="155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넥슨, 모바일 멀티 히어로 RPG ‘오버히트’ 글로벌 서비스 시작!">
            <a:extLst>
              <a:ext uri="{FF2B5EF4-FFF2-40B4-BE49-F238E27FC236}">
                <a16:creationId xmlns:a16="http://schemas.microsoft.com/office/drawing/2014/main" id="{D0A1C16B-A87F-4D08-AE0A-12ED9C32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70" y="550607"/>
            <a:ext cx="2983491" cy="18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1월 신작 턴제RPG모바일게임, 오버히트 사전예약시 젬 100개">
            <a:extLst>
              <a:ext uri="{FF2B5EF4-FFF2-40B4-BE49-F238E27FC236}">
                <a16:creationId xmlns:a16="http://schemas.microsoft.com/office/drawing/2014/main" id="{571602B8-2562-4A77-B6E1-8CB24872DB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123" y="1139066"/>
            <a:ext cx="2854366" cy="160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E6AAD57-365A-4E81-A834-951E691E2CEC}"/>
              </a:ext>
            </a:extLst>
          </p:cNvPr>
          <p:cNvSpPr/>
          <p:nvPr/>
        </p:nvSpPr>
        <p:spPr>
          <a:xfrm>
            <a:off x="4965578" y="181275"/>
            <a:ext cx="6818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https://www.youtube.com/watch?v=FzaYvDbpKb4</a:t>
            </a:r>
            <a:r>
              <a:rPr lang="en-US"/>
              <a:t> </a:t>
            </a:r>
            <a:r>
              <a:rPr lang="ko-KR" altLang="en-US" dirty="0" err="1"/>
              <a:t>오버히트트레일러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62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58AF1D7-9C76-41C2-A218-85464A171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C3293B-85D9-40FF-8A4F-C5D8B826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EEB6C0-5AB9-492A-A5B2-4733E0D2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0" y="643144"/>
            <a:ext cx="80962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48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BB71846-2375-44FD-999B-48147A41B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9686450"/>
              </p:ext>
            </p:extLst>
          </p:nvPr>
        </p:nvGraphicFramePr>
        <p:xfrm>
          <a:off x="308389" y="629786"/>
          <a:ext cx="11883612" cy="5264964"/>
        </p:xfrm>
        <a:graphic>
          <a:graphicData uri="http://schemas.openxmlformats.org/drawingml/2006/table">
            <a:tbl>
              <a:tblPr/>
              <a:tblGrid>
                <a:gridCol w="1494795">
                  <a:extLst>
                    <a:ext uri="{9D8B030D-6E8A-4147-A177-3AD203B41FA5}">
                      <a16:colId xmlns:a16="http://schemas.microsoft.com/office/drawing/2014/main" val="3340173437"/>
                    </a:ext>
                  </a:extLst>
                </a:gridCol>
                <a:gridCol w="4011207">
                  <a:extLst>
                    <a:ext uri="{9D8B030D-6E8A-4147-A177-3AD203B41FA5}">
                      <a16:colId xmlns:a16="http://schemas.microsoft.com/office/drawing/2014/main" val="2910026774"/>
                    </a:ext>
                  </a:extLst>
                </a:gridCol>
                <a:gridCol w="6377610">
                  <a:extLst>
                    <a:ext uri="{9D8B030D-6E8A-4147-A177-3AD203B41FA5}">
                      <a16:colId xmlns:a16="http://schemas.microsoft.com/office/drawing/2014/main" val="4039579044"/>
                    </a:ext>
                  </a:extLst>
                </a:gridCol>
              </a:tblGrid>
              <a:tr h="3710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고려 요소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설명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이유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126987"/>
                  </a:ext>
                </a:extLst>
              </a:tr>
              <a:tr h="37105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게임 장르</a:t>
                      </a:r>
                      <a:endParaRPr lang="ko-KR" altLang="en-US" sz="160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플레이 방법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재미 요소를 고려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유저에게 어떤 경험을 전달 하는가에 따라 유저의 집중도가 달라진다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955704"/>
                  </a:ext>
                </a:extLst>
              </a:tr>
              <a:tr h="6920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세계관</a:t>
                      </a:r>
                      <a:endParaRPr lang="ko-KR" altLang="en-US" sz="160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복장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장비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외모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건물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대사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인종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세계관과 잘 융화된 캐릭터 디자인과 주변 요소들 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유저의 몰입을 방해하지 않는 것이 중요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 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475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플랫폼</a:t>
                      </a:r>
                      <a:endParaRPr lang="ko-KR" altLang="en-US" sz="160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플레이 환경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화면크기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주변 환경 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),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플랫폼에 따라 다른 규정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플랫폼마다 다른 제한 기준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그 것에 따라 달라지는 캐릭터 표현범위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453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타겟유저</a:t>
                      </a:r>
                      <a:endParaRPr lang="ko-KR" altLang="en-US" sz="160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성별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연령별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문화권 별 경험의 차이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타겟유저에게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거부감이 드는 요소를 포함할 경우 매력을 갖지 못함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타겟유저마다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호감을 갖는 특징이 다를 수 있음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107835"/>
                  </a:ext>
                </a:extLst>
              </a:tr>
              <a:tr h="1689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디자인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그래픽</a:t>
                      </a:r>
                      <a:endParaRPr lang="ko-KR" altLang="en-US" sz="160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화풍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사실적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애니메이션 풍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카툰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등등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.),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랜더링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방식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(2D, 3D, SD)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유저의 호감을 얻을 수 있는 부분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시각적인 요소는 큰 영향을 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게임 장르와 타겟 유저에 따라 다르게 표현되는 부분 존재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랜더링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방식에 따라 표현의 범위가 제한이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834010"/>
                  </a:ext>
                </a:extLst>
              </a:tr>
              <a:tr h="6920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스토리</a:t>
                      </a:r>
                      <a:endParaRPr lang="ko-KR" altLang="en-US" sz="160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캐릭터의 성격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게임 내 이야기 비중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endParaRPr lang="ko-KR" altLang="en-US" sz="160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주인공인지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엑스트라인지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이야기를 전달하는 화자인지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  <a:p>
                      <a:pPr marL="228600" indent="-2286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캐릭터가 이야기에서 어떻게 행동 하는지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게임에서 이야기의 비중이 적은 지 많은지에 따라 대중적으로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간판 캐릭터가 될 것인가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소수의 취향을 공략 할 것인가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868130"/>
                  </a:ext>
                </a:extLst>
              </a:tr>
              <a:tr h="6920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역할</a:t>
                      </a:r>
                      <a:endParaRPr lang="ko-KR" altLang="en-US" sz="160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플레이 내에서 캐릭터가 하는 일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 </a:t>
                      </a:r>
                      <a:endParaRPr lang="ko-KR" altLang="en-US" sz="160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전사인지 마법사인지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상점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NPC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인지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판매 물건이 무기인지 방어구인지 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플레이와 연관된 부분을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비주얼에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반영하여 캐릭터의 역할을 알기 쉽도록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270274"/>
                  </a:ext>
                </a:extLst>
              </a:tr>
              <a:tr h="10129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차별화</a:t>
                      </a:r>
                      <a:endParaRPr lang="ko-KR" altLang="en-US" sz="160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다른 캐릭터와 확연하게 구분되어 게임과 캐릭터를 기억에 남을 만한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이야기적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비주얼적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요소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캐릭터에서 가장 큰 특징적인 요소로 사람들에게 인상과 기억에 남기 쉽게 만드는 요소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이야기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성격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말투 등 인물의 내적인 요소에서 다른 캐릭터와 다르게 행동하고 말하는 방식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비주얼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의상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신체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도구 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세계관과 이야기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게임 플레이를 헤치지 않는 선에서 과장 되고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섞이고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소거 하는 등의 방법으로 신선한 소재들과 캐릭터를 조합 하는 것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14267" marR="14267" marT="14267" marB="14267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662702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D3D5D9B5-8196-4F6E-A123-15A5D22C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B3E50DE-7EAD-4747-9D5C-B25614B51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20764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4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3D5D9B5-8196-4F6E-A123-15A5D22C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비주얼라이징</a:t>
            </a:r>
            <a:r>
              <a:rPr lang="ko-KR" altLang="en-US" dirty="0"/>
              <a:t> 시 고려 요소 정리</a:t>
            </a:r>
            <a:endParaRPr lang="en-US" dirty="0"/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B5025B0E-3CA9-4BD8-9063-7A11B8C5F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566910"/>
              </p:ext>
            </p:extLst>
          </p:nvPr>
        </p:nvGraphicFramePr>
        <p:xfrm>
          <a:off x="0" y="626807"/>
          <a:ext cx="12191999" cy="5674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765">
                  <a:extLst>
                    <a:ext uri="{9D8B030D-6E8A-4147-A177-3AD203B41FA5}">
                      <a16:colId xmlns:a16="http://schemas.microsoft.com/office/drawing/2014/main" val="3719116892"/>
                    </a:ext>
                  </a:extLst>
                </a:gridCol>
                <a:gridCol w="3335536">
                  <a:extLst>
                    <a:ext uri="{9D8B030D-6E8A-4147-A177-3AD203B41FA5}">
                      <a16:colId xmlns:a16="http://schemas.microsoft.com/office/drawing/2014/main" val="4032169821"/>
                    </a:ext>
                  </a:extLst>
                </a:gridCol>
                <a:gridCol w="7441698">
                  <a:extLst>
                    <a:ext uri="{9D8B030D-6E8A-4147-A177-3AD203B41FA5}">
                      <a16:colId xmlns:a16="http://schemas.microsoft.com/office/drawing/2014/main" val="10313729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고려 요소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고려 하는 이유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96726"/>
                  </a:ext>
                </a:extLst>
              </a:tr>
              <a:tr h="1357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장르와 핵심 재미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러닝 액션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RPG.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간단한 조작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육성과 수집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 게임의 가장 큰 목적에 부합 하는 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육성과 수집이라면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가지고 싶다는 욕구를 불러 일으키고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 각 캐릭터 간 특징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개성이 겹치지 않아야 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유저가 대입하여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성장 하고 싶다는 욕구에 보조 하는 역할이어야 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558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세계관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중세 판타지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판금 갑옷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마법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가상의 종족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캐릭터가 가지는 의상과 복장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등에서 괴리감을 느끼는 것이 과하면 기피 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481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플랫폼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양대 스토어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스토어 별 유저 층의 차이나 마켓 업로드 심사 시 고려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770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타겟 유저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20~30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대 초반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짧은 플레이 타임과 액션을 선호 하는 유저 층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문화적 요소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타겟 유저들이 게임이나 일상적인 경험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미디어 매체에서 얻게 되는 이상형을 고려 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828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그래픽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캐주얼과 리얼리즘 사이의 화풍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2D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스파인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예정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그래픽 표현 방법과 화풍에 따라 제한 되는 부분이 존재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028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</a:rPr>
                        <a:t>개별 캐릭터 단위 고려 요소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</a:rPr>
                        <a:t>고려 하는 이유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373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스토리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캐릭터의 성격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설정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스토리 내 비중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얼마나 눈에 띄어야 하는지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이야기에서 어떤 성격으로 나오는 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캐릭터가 이야기 속에서 인물로 사용 되기 때문에 일치 하도록 제작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게임과 이야기 내 직업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플레이 내에서 캐릭터의 행위와 직업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이야기 내 직업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시스템 내 직업 등 분류를 한눈에 알아 볼 수 있도록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플레이에 어떻게 사용 하겠구나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어떤 경험을 하겠구나 라는 것을 예상 할 수 있게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440131"/>
                  </a:ext>
                </a:extLst>
              </a:tr>
              <a:tr h="1357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차별화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다른 캐릭터와 확연하게 구분 되어 기억에 남을 만한 요소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이야기적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 비주얼 요소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앞서 설명한 </a:t>
                      </a:r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</a:rPr>
                        <a:t>요소들에서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 적절히 조절하고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혹은 새로운 요소를 추가하여 캐릭터가 유저의 기억에 남을 수 있는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혹은 매력적인 요소로 작용 하는 부분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92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포지셔닝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이야기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//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 캐릭터를 만드는 사용 된 속성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시스템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성능에 따른 평가와 위치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위의 요소들이 어느 위치에 있고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어떻게 해야 겹치지 않으며 다양한 유저층을 만족시키기 위해선 어떤 캐릭터가 필요한지를 체크 하는 부분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31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761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E1F3B7-AE00-4C5A-8A83-C886DC51A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대인관계 복합도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75DFC9-A233-496F-99BC-38C61C7E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9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537D7-EFEF-4AE1-B793-334BEC89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작성 의도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F383A5-40FE-412E-92D3-637025E3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4" y="5041399"/>
            <a:ext cx="11484192" cy="1671488"/>
          </a:xfrm>
          <a:ln>
            <a:solidFill>
              <a:schemeClr val="tx1"/>
            </a:solidFill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하나의 캐릭터는 게임 안에서</a:t>
            </a:r>
            <a:r>
              <a:rPr lang="en-US" altLang="ko-KR" dirty="0"/>
              <a:t> </a:t>
            </a:r>
            <a:r>
              <a:rPr lang="ko-KR" altLang="en-US" dirty="0"/>
              <a:t>이야기의 인물이자 시스템 상의 캐릭터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플레이 내에서 캐릭터가 칼을 휘두르거나</a:t>
            </a:r>
            <a:r>
              <a:rPr lang="en-US" altLang="ko-KR" dirty="0"/>
              <a:t>, </a:t>
            </a:r>
            <a:r>
              <a:rPr lang="ko-KR" altLang="en-US" dirty="0"/>
              <a:t>마법을 사용 하는 등의 행위에 어울리는 </a:t>
            </a:r>
            <a:r>
              <a:rPr lang="ko-KR" altLang="en-US" dirty="0" err="1"/>
              <a:t>비주얼</a:t>
            </a:r>
            <a:r>
              <a:rPr lang="ko-KR" altLang="en-US" dirty="0"/>
              <a:t> 컨셉과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이야기의 인물로써 어떤 말과 행동을 하는 지에 따라 캐릭터를 기획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9AF1AD8-222B-4111-9D01-71250A3F9EC0}"/>
              </a:ext>
            </a:extLst>
          </p:cNvPr>
          <p:cNvGrpSpPr/>
          <p:nvPr/>
        </p:nvGrpSpPr>
        <p:grpSpPr>
          <a:xfrm>
            <a:off x="6955115" y="1526876"/>
            <a:ext cx="2186610" cy="2012669"/>
            <a:chOff x="511276" y="1498845"/>
            <a:chExt cx="2186610" cy="2012669"/>
          </a:xfrm>
          <a:solidFill>
            <a:schemeClr val="bg1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09F3FED-043C-4868-901B-396E770739EF}"/>
                </a:ext>
              </a:extLst>
            </p:cNvPr>
            <p:cNvSpPr/>
            <p:nvPr/>
          </p:nvSpPr>
          <p:spPr>
            <a:xfrm>
              <a:off x="511277" y="1498845"/>
              <a:ext cx="2186609" cy="4025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이야기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FBF0513-4BAC-44F9-B6D5-6FC59835C33D}"/>
                </a:ext>
              </a:extLst>
            </p:cNvPr>
            <p:cNvSpPr/>
            <p:nvPr/>
          </p:nvSpPr>
          <p:spPr>
            <a:xfrm>
              <a:off x="511277" y="1901378"/>
              <a:ext cx="2186609" cy="4025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인물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C48B6B-FFE3-40A8-9FBF-CD5688CA534D}"/>
                </a:ext>
              </a:extLst>
            </p:cNvPr>
            <p:cNvSpPr/>
            <p:nvPr/>
          </p:nvSpPr>
          <p:spPr>
            <a:xfrm>
              <a:off x="511276" y="2706445"/>
              <a:ext cx="2186609" cy="8050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상상력 자극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궁금증 유발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2A48A2-F972-4401-9F98-53A0FC8D6456}"/>
              </a:ext>
            </a:extLst>
          </p:cNvPr>
          <p:cNvGrpSpPr/>
          <p:nvPr/>
        </p:nvGrpSpPr>
        <p:grpSpPr>
          <a:xfrm>
            <a:off x="9465330" y="1526876"/>
            <a:ext cx="2186611" cy="2012672"/>
            <a:chOff x="1465432" y="3610901"/>
            <a:chExt cx="2186611" cy="2012672"/>
          </a:xfrm>
          <a:solidFill>
            <a:schemeClr val="bg1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6817D6-4553-4497-9E0A-81397C256931}"/>
                </a:ext>
              </a:extLst>
            </p:cNvPr>
            <p:cNvSpPr/>
            <p:nvPr/>
          </p:nvSpPr>
          <p:spPr>
            <a:xfrm>
              <a:off x="1465434" y="3610901"/>
              <a:ext cx="2186609" cy="4025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게임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5411A8A-60D9-4AC8-938C-E3E3DE730FB7}"/>
                </a:ext>
              </a:extLst>
            </p:cNvPr>
            <p:cNvSpPr/>
            <p:nvPr/>
          </p:nvSpPr>
          <p:spPr>
            <a:xfrm>
              <a:off x="1465433" y="4013434"/>
              <a:ext cx="2186609" cy="4025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캐릭터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87B8FD-F69D-4965-B82F-1F339E9CDE1C}"/>
                </a:ext>
              </a:extLst>
            </p:cNvPr>
            <p:cNvSpPr/>
            <p:nvPr/>
          </p:nvSpPr>
          <p:spPr>
            <a:xfrm>
              <a:off x="1465432" y="4818504"/>
              <a:ext cx="2186609" cy="80506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능력치</a:t>
              </a:r>
              <a:r>
                <a:rPr lang="ko-KR" altLang="en-US" sz="1400" dirty="0">
                  <a:solidFill>
                    <a:schemeClr val="tx1"/>
                  </a:solidFill>
                </a:rPr>
                <a:t> 성능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수집 욕구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56A683-E40E-46CE-8AF3-B06BE12E8426}"/>
              </a:ext>
            </a:extLst>
          </p:cNvPr>
          <p:cNvSpPr/>
          <p:nvPr/>
        </p:nvSpPr>
        <p:spPr>
          <a:xfrm>
            <a:off x="6955118" y="753546"/>
            <a:ext cx="4696823" cy="402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유저</a:t>
            </a:r>
            <a:r>
              <a:rPr lang="ko-KR" altLang="en-US" sz="1400" dirty="0">
                <a:solidFill>
                  <a:schemeClr val="tx1"/>
                </a:solidFill>
              </a:rPr>
              <a:t>가 인식하는 </a:t>
            </a:r>
            <a:r>
              <a:rPr lang="ko-KR" altLang="en-US" sz="1400" b="1" dirty="0">
                <a:solidFill>
                  <a:schemeClr val="tx1"/>
                </a:solidFill>
              </a:rPr>
              <a:t>캐릭터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D463B8-C2A1-4B92-9D36-363508E9B96A}"/>
              </a:ext>
            </a:extLst>
          </p:cNvPr>
          <p:cNvSpPr/>
          <p:nvPr/>
        </p:nvSpPr>
        <p:spPr>
          <a:xfrm>
            <a:off x="6955115" y="3978529"/>
            <a:ext cx="4696825" cy="41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이야기와 기능적 특징을 잘 나타내는  비주얼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C411A0-4CF6-46CE-B969-1C35DB3AF8D6}"/>
              </a:ext>
            </a:extLst>
          </p:cNvPr>
          <p:cNvSpPr/>
          <p:nvPr/>
        </p:nvSpPr>
        <p:spPr>
          <a:xfrm>
            <a:off x="6955117" y="4387890"/>
            <a:ext cx="4696823" cy="41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명확한 차별화 포인트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E06A801-7900-47D2-A4FC-2F7844049C65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 rot="5400000">
            <a:off x="8490576" y="713922"/>
            <a:ext cx="370800" cy="12551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9DF9F31-2B90-4813-8AAE-136826D66E9E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rot="16200000" flipH="1">
            <a:off x="9745683" y="713922"/>
            <a:ext cx="370800" cy="125510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1858712F-52C9-4661-81B6-DC7101E218F8}"/>
              </a:ext>
            </a:extLst>
          </p:cNvPr>
          <p:cNvSpPr/>
          <p:nvPr/>
        </p:nvSpPr>
        <p:spPr>
          <a:xfrm>
            <a:off x="1823320" y="1910342"/>
            <a:ext cx="1096086" cy="41937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6AE19A45-6AD8-48A0-86E4-85CB74485B52}"/>
              </a:ext>
            </a:extLst>
          </p:cNvPr>
          <p:cNvSpPr/>
          <p:nvPr/>
        </p:nvSpPr>
        <p:spPr>
          <a:xfrm>
            <a:off x="10010591" y="2427305"/>
            <a:ext cx="1096086" cy="41937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9A2E3546-7DB8-4B9B-A033-C2BF89C07439}"/>
              </a:ext>
            </a:extLst>
          </p:cNvPr>
          <p:cNvSpPr/>
          <p:nvPr/>
        </p:nvSpPr>
        <p:spPr>
          <a:xfrm>
            <a:off x="7500376" y="2398836"/>
            <a:ext cx="1096086" cy="41937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B2DCB34-FE59-4201-B813-28843D5A1D91}"/>
              </a:ext>
            </a:extLst>
          </p:cNvPr>
          <p:cNvGrpSpPr/>
          <p:nvPr/>
        </p:nvGrpSpPr>
        <p:grpSpPr>
          <a:xfrm>
            <a:off x="3665574" y="3566937"/>
            <a:ext cx="3103520" cy="824022"/>
            <a:chOff x="5943600" y="863218"/>
            <a:chExt cx="3103520" cy="824022"/>
          </a:xfrm>
        </p:grpSpPr>
        <p:sp>
          <p:nvSpPr>
            <p:cNvPr id="20" name="내용 개체 틀 2">
              <a:extLst>
                <a:ext uri="{FF2B5EF4-FFF2-40B4-BE49-F238E27FC236}">
                  <a16:creationId xmlns:a16="http://schemas.microsoft.com/office/drawing/2014/main" id="{3B306A02-80D1-439E-B789-427C0AF7F6A0}"/>
                </a:ext>
              </a:extLst>
            </p:cNvPr>
            <p:cNvSpPr txBox="1">
              <a:spLocks/>
            </p:cNvSpPr>
            <p:nvPr/>
          </p:nvSpPr>
          <p:spPr>
            <a:xfrm>
              <a:off x="5943600" y="863218"/>
              <a:ext cx="3103520" cy="41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/>
                <a:t>이야기에서 설정과 컨셉</a:t>
              </a:r>
              <a:r>
                <a:rPr lang="en-US" altLang="ko-KR" dirty="0"/>
                <a:t>, </a:t>
              </a:r>
              <a:r>
                <a:rPr lang="ko-KR" altLang="en-US" dirty="0"/>
                <a:t>성격</a:t>
              </a:r>
              <a:endParaRPr lang="en-US" dirty="0"/>
            </a:p>
          </p:txBody>
        </p:sp>
        <p:sp>
          <p:nvSpPr>
            <p:cNvPr id="26" name="내용 개체 틀 2">
              <a:extLst>
                <a:ext uri="{FF2B5EF4-FFF2-40B4-BE49-F238E27FC236}">
                  <a16:creationId xmlns:a16="http://schemas.microsoft.com/office/drawing/2014/main" id="{390780C1-31C7-4A2F-8C34-A03E3029F3E5}"/>
                </a:ext>
              </a:extLst>
            </p:cNvPr>
            <p:cNvSpPr txBox="1">
              <a:spLocks/>
            </p:cNvSpPr>
            <p:nvPr/>
          </p:nvSpPr>
          <p:spPr>
            <a:xfrm>
              <a:off x="5943600" y="1273240"/>
              <a:ext cx="3103520" cy="41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/>
                <a:t>캐릭터의 스킬과 성능 수준</a:t>
              </a:r>
              <a:r>
                <a:rPr lang="en-US" altLang="ko-KR" dirty="0"/>
                <a:t>, </a:t>
              </a:r>
              <a:r>
                <a:rPr lang="ko-KR" altLang="en-US" dirty="0"/>
                <a:t>등급 </a:t>
              </a:r>
              <a:endParaRPr lang="en-US" dirty="0"/>
            </a:p>
          </p:txBody>
        </p:sp>
      </p:grp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471CF4B-BBF0-4E93-B2B6-034D43242296}"/>
              </a:ext>
            </a:extLst>
          </p:cNvPr>
          <p:cNvCxnSpPr>
            <a:cxnSpLocks/>
            <a:stCxn id="26" idx="1"/>
            <a:endCxn id="41" idx="3"/>
          </p:cNvCxnSpPr>
          <p:nvPr/>
        </p:nvCxnSpPr>
        <p:spPr>
          <a:xfrm rot="10800000" flipV="1">
            <a:off x="3429596" y="4183958"/>
            <a:ext cx="235978" cy="1539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459BE88-3C0D-4EF6-8E0F-4B990052F1CE}"/>
              </a:ext>
            </a:extLst>
          </p:cNvPr>
          <p:cNvCxnSpPr>
            <a:cxnSpLocks/>
            <a:stCxn id="15" idx="1"/>
            <a:endCxn id="50" idx="3"/>
          </p:cNvCxnSpPr>
          <p:nvPr/>
        </p:nvCxnSpPr>
        <p:spPr>
          <a:xfrm rot="10800000" flipV="1">
            <a:off x="3429467" y="4594890"/>
            <a:ext cx="3525650" cy="27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87C67B0-5246-4CEA-80AF-F661F2A5D721}"/>
              </a:ext>
            </a:extLst>
          </p:cNvPr>
          <p:cNvCxnSpPr>
            <a:cxnSpLocks/>
            <a:stCxn id="14" idx="1"/>
            <a:endCxn id="26" idx="3"/>
          </p:cNvCxnSpPr>
          <p:nvPr/>
        </p:nvCxnSpPr>
        <p:spPr>
          <a:xfrm rot="10800000">
            <a:off x="6769095" y="4183959"/>
            <a:ext cx="186021" cy="157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23889E97-F3E5-4ACF-9655-5FEF6F1453B0}"/>
              </a:ext>
            </a:extLst>
          </p:cNvPr>
          <p:cNvCxnSpPr>
            <a:cxnSpLocks/>
            <a:stCxn id="121" idx="3"/>
            <a:endCxn id="10" idx="1"/>
          </p:cNvCxnSpPr>
          <p:nvPr/>
        </p:nvCxnSpPr>
        <p:spPr>
          <a:xfrm>
            <a:off x="6038408" y="953548"/>
            <a:ext cx="916710" cy="126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77FE94BC-65F7-424F-B7A0-97496FD73B01}"/>
              </a:ext>
            </a:extLst>
          </p:cNvPr>
          <p:cNvSpPr/>
          <p:nvPr/>
        </p:nvSpPr>
        <p:spPr>
          <a:xfrm>
            <a:off x="509526" y="752283"/>
            <a:ext cx="5528882" cy="402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기획 게임의 타겟 유저 요약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라이트 한 </a:t>
            </a:r>
            <a:r>
              <a:rPr lang="en-US" altLang="ko-KR" sz="1400" dirty="0">
                <a:solidFill>
                  <a:schemeClr val="tx1"/>
                </a:solidFill>
              </a:rPr>
              <a:t>10~30</a:t>
            </a:r>
            <a:r>
              <a:rPr lang="ko-KR" altLang="en-US" sz="1400" dirty="0">
                <a:solidFill>
                  <a:schemeClr val="tx1"/>
                </a:solidFill>
              </a:rPr>
              <a:t>대의 액션 선호 유저 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511274" y="3995080"/>
            <a:ext cx="2918322" cy="806810"/>
            <a:chOff x="240935" y="3990109"/>
            <a:chExt cx="2918322" cy="80681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C32833-0F25-4895-AFE2-A5F7C51C8B09}"/>
                </a:ext>
              </a:extLst>
            </p:cNvPr>
            <p:cNvSpPr/>
            <p:nvPr/>
          </p:nvSpPr>
          <p:spPr>
            <a:xfrm>
              <a:off x="487383" y="3990109"/>
              <a:ext cx="2671874" cy="408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전체적인 비주얼 컨셉과 방향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F853C4D-CC63-4B99-939D-FD26C83536C6}"/>
                </a:ext>
              </a:extLst>
            </p:cNvPr>
            <p:cNvSpPr/>
            <p:nvPr/>
          </p:nvSpPr>
          <p:spPr>
            <a:xfrm>
              <a:off x="486461" y="4388371"/>
              <a:ext cx="2672667" cy="408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눈에 가장 먼저 띄는 특징</a:t>
              </a:r>
              <a:r>
                <a:rPr lang="en-US" altLang="ko-KR" sz="1400" dirty="0">
                  <a:solidFill>
                    <a:schemeClr val="tx1"/>
                  </a:solidFill>
                </a:rPr>
                <a:t>.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0935" y="3990109"/>
              <a:ext cx="280358" cy="8068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rgbClr val="FF0000"/>
                  </a:solidFill>
                </a:rPr>
                <a:t>결론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9EDFD8-1FA4-4081-851A-5F13226B15E4}"/>
              </a:ext>
            </a:extLst>
          </p:cNvPr>
          <p:cNvSpPr/>
          <p:nvPr/>
        </p:nvSpPr>
        <p:spPr>
          <a:xfrm>
            <a:off x="511274" y="1157844"/>
            <a:ext cx="5525387" cy="1632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 dirty="0" err="1"/>
              <a:t>쿠키런</a:t>
            </a:r>
            <a:r>
              <a:rPr lang="ko-KR" altLang="en-US" sz="1400" dirty="0"/>
              <a:t> 등 런 게임 유행 시절을 겪었던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대</a:t>
            </a:r>
            <a:r>
              <a:rPr lang="en-US" altLang="ko-KR" sz="1400" b="1" dirty="0"/>
              <a:t>, 20</a:t>
            </a:r>
            <a:r>
              <a:rPr lang="ko-KR" altLang="en-US" sz="1400" b="1" dirty="0"/>
              <a:t>대의 기존 경험</a:t>
            </a:r>
            <a:r>
              <a:rPr lang="en-US" altLang="ko-KR" sz="1400" dirty="0"/>
              <a:t>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/>
              <a:t>10~20</a:t>
            </a:r>
            <a:r>
              <a:rPr lang="ko-KR" altLang="en-US" sz="1400" dirty="0"/>
              <a:t>대에게 익숙한 러닝을</a:t>
            </a:r>
            <a:r>
              <a:rPr lang="en-US" altLang="ko-KR" sz="1400" b="1" dirty="0"/>
              <a:t>,  </a:t>
            </a:r>
            <a:r>
              <a:rPr lang="ko-KR" altLang="en-US" sz="1400" b="1" dirty="0"/>
              <a:t>전투와 액션으로 차별화</a:t>
            </a:r>
            <a:endParaRPr lang="en-US" altLang="ko-KR" sz="1400" dirty="0"/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 dirty="0"/>
              <a:t>적 처치와 장애물 극복을 목표로 단순하고 </a:t>
            </a:r>
            <a:r>
              <a:rPr lang="ko-KR" altLang="en-US" sz="1400" b="1" dirty="0"/>
              <a:t>직관적인 룰 설정</a:t>
            </a:r>
            <a:endParaRPr lang="en-US" altLang="ko-KR" sz="1400" b="1" dirty="0"/>
          </a:p>
        </p:txBody>
      </p:sp>
      <p:sp>
        <p:nvSpPr>
          <p:cNvPr id="76" name="화살표: 아래쪽 24">
            <a:extLst>
              <a:ext uri="{FF2B5EF4-FFF2-40B4-BE49-F238E27FC236}">
                <a16:creationId xmlns:a16="http://schemas.microsoft.com/office/drawing/2014/main" id="{9A2E3546-7DB8-4B9B-A033-C2BF89C07439}"/>
              </a:ext>
            </a:extLst>
          </p:cNvPr>
          <p:cNvSpPr/>
          <p:nvPr/>
        </p:nvSpPr>
        <p:spPr>
          <a:xfrm>
            <a:off x="8760669" y="3644592"/>
            <a:ext cx="1096086" cy="41937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7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1402510"/>
              </p:ext>
            </p:extLst>
          </p:nvPr>
        </p:nvGraphicFramePr>
        <p:xfrm>
          <a:off x="422694" y="3340100"/>
          <a:ext cx="11533516" cy="3355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354">
                  <a:extLst>
                    <a:ext uri="{9D8B030D-6E8A-4147-A177-3AD203B41FA5}">
                      <a16:colId xmlns:a16="http://schemas.microsoft.com/office/drawing/2014/main" val="2610579433"/>
                    </a:ext>
                  </a:extLst>
                </a:gridCol>
                <a:gridCol w="3155386">
                  <a:extLst>
                    <a:ext uri="{9D8B030D-6E8A-4147-A177-3AD203B41FA5}">
                      <a16:colId xmlns:a16="http://schemas.microsoft.com/office/drawing/2014/main" val="374048123"/>
                    </a:ext>
                  </a:extLst>
                </a:gridCol>
                <a:gridCol w="7039776">
                  <a:extLst>
                    <a:ext uri="{9D8B030D-6E8A-4147-A177-3AD203B41FA5}">
                      <a16:colId xmlns:a16="http://schemas.microsoft.com/office/drawing/2014/main" val="3439239338"/>
                    </a:ext>
                  </a:extLst>
                </a:gridCol>
              </a:tblGrid>
              <a:tr h="3016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고려 요소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이유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079941"/>
                  </a:ext>
                </a:extLst>
              </a:tr>
              <a:tr h="97283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장르와 핵심 재미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러닝 액션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RPG.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간단한 조작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육성과 수집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 게임의 가장 큰 목적에 부합 하는 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육성과 수집이라면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가지고 싶다는 욕구를 불러 일으키고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 각 캐릭터 간 특징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개성이 겹치지 않아야 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유저가 대입하여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성장 하고 싶다는 욕구에 보조 하는 역할이어야 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677273"/>
                  </a:ext>
                </a:extLst>
              </a:tr>
              <a:tr h="3694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세계관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중세 판타지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판금 갑옷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마법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가상의 종족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캐릭터가 가지는 의상과 복장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등에서 괴리감을 느끼는 것이 과하면 어색하다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886161"/>
                  </a:ext>
                </a:extLst>
              </a:tr>
              <a:tr h="3694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플랫폼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양대 스토어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모바일 기기의 한계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주 플레이 환경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en-US" altLang="ko-KR" sz="12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스토어 별 유저 층의 차이나 마켓 업로드 심사 시 고려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513382"/>
                  </a:ext>
                </a:extLst>
              </a:tr>
              <a:tr h="6711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타겟 유저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대 후반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~30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대 초반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짧은 플레이 타임과 액션을 선호 하는 유저 층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문화적 요소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타겟 유저들이 게임이나 일상적인 경험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미디어 매체에서 얻게 되는 이상형을 고려 하여 타겟 유저에게 매력적인 캐릭터로 제작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637373"/>
                  </a:ext>
                </a:extLst>
              </a:tr>
              <a:tr h="6711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그래픽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캐주얼과</a:t>
                      </a:r>
                      <a:r>
                        <a:rPr lang="ko-KR" altLang="en-US" sz="12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baseline="0" dirty="0" err="1">
                          <a:solidFill>
                            <a:sysClr val="windowText" lastClr="000000"/>
                          </a:solidFill>
                        </a:rPr>
                        <a:t>실사풍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 사이 화풍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2D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스파인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예정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그래픽 표현 방법과 화풍에 따라 제한 되는 부분이 존재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14364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 의도</a:t>
            </a:r>
            <a:r>
              <a:rPr lang="en-US" altLang="ko-KR" dirty="0"/>
              <a:t>@</a:t>
            </a:r>
            <a:r>
              <a:rPr lang="ko-KR" altLang="en-US" dirty="0"/>
              <a:t>전체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422694" y="790042"/>
            <a:ext cx="11533516" cy="460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캐릭터 제작 시 전체적으로 아래 요소를 고려해 제작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422694" y="1366813"/>
            <a:ext cx="11533516" cy="1749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요약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66700" indent="-2667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게임의 핵심 재미에 어긋나지 않아야 한다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세계관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이야기에 어울려야 한다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아주 상세한 묘사를 통한 정보 전달보다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캐릭터의 전반적인 인상과 분위기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컨셉을 주로 한다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주 타겟 유저 층이 젊은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남성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넓은 범위를 가진다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 err="1">
                <a:solidFill>
                  <a:schemeClr val="tx1"/>
                </a:solidFill>
              </a:rPr>
              <a:t>서브컬처</a:t>
            </a:r>
            <a:r>
              <a:rPr lang="ko-KR" altLang="en-US" sz="1400" b="1" dirty="0">
                <a:solidFill>
                  <a:schemeClr val="tx1"/>
                </a:solidFill>
              </a:rPr>
              <a:t> 보다 대중적인 캐릭터로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9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967694"/>
              </p:ext>
            </p:extLst>
          </p:nvPr>
        </p:nvGraphicFramePr>
        <p:xfrm>
          <a:off x="216311" y="657405"/>
          <a:ext cx="11705396" cy="289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299">
                  <a:extLst>
                    <a:ext uri="{9D8B030D-6E8A-4147-A177-3AD203B41FA5}">
                      <a16:colId xmlns:a16="http://schemas.microsoft.com/office/drawing/2014/main" val="1705588473"/>
                    </a:ext>
                  </a:extLst>
                </a:gridCol>
                <a:gridCol w="3202409">
                  <a:extLst>
                    <a:ext uri="{9D8B030D-6E8A-4147-A177-3AD203B41FA5}">
                      <a16:colId xmlns:a16="http://schemas.microsoft.com/office/drawing/2014/main" val="1776698397"/>
                    </a:ext>
                  </a:extLst>
                </a:gridCol>
                <a:gridCol w="7144688">
                  <a:extLst>
                    <a:ext uri="{9D8B030D-6E8A-4147-A177-3AD203B41FA5}">
                      <a16:colId xmlns:a16="http://schemas.microsoft.com/office/drawing/2014/main" val="39461025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</a:rPr>
                        <a:t>개별 캐릭터 단위 고려 요소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</a:rPr>
                        <a:t>고려 하는 이유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87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스토리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캐릭터의 성격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설정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스토리 내 비중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얼마나 눈에 띄어야 하는지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이야기에서 어떤 성격으로 나오는 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캐릭터가 이야기 속에서 인물로 사용 되기 때문에 일치 하도록 제작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75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게임과 이야기 내 직업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플레이 내에서 캐릭터의 행위와 직업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이야기 내 직업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시스템 내 직업 등 분류를 한눈에 알아 볼 수 있도록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플레이에 어떻게 사용 하겠구나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어떤 경험을 하겠구나 라는 것을 예상 할 수 있게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94252"/>
                  </a:ext>
                </a:extLst>
              </a:tr>
              <a:tr h="1357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차별화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다른 캐릭터와 확연하게 구분 되어 기억에 남을 만한 요소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이야기적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 비주얼 요소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앞서 설명한 요소에서 강약을 조절하고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혹은 새로운 요소를 추가하여 캐릭터가 유저의 기억에 남을 수 있는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 매력적인 요소로 작용 하는 부분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047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포지셔닝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이야기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//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 캐릭터를 만드는 사용 된 속성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시스템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성능에 따른 평가와 위치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위의 요소들이 어느 위치에 있고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</a:rPr>
                        <a:t>어떻게 해야 겹치지 않으며 다양한 유저층을 만족시키기 위해선 어떤 캐릭터가 필요한지를 체크 하는 부분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60665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 의도</a:t>
            </a:r>
            <a:r>
              <a:rPr lang="en-US" altLang="ko-KR" dirty="0"/>
              <a:t>@</a:t>
            </a:r>
            <a:r>
              <a:rPr lang="ko-KR" altLang="en-US" dirty="0"/>
              <a:t>개별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59200" y="4172170"/>
            <a:ext cx="4314392" cy="3621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플레이에서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6312" y="4164913"/>
            <a:ext cx="2991348" cy="369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스토리에서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6311" y="4534276"/>
            <a:ext cx="2991348" cy="338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비중 上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16310" y="4883900"/>
            <a:ext cx="1487916" cy="736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4069" y="5628819"/>
            <a:ext cx="1472400" cy="680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기사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4226" y="5617402"/>
            <a:ext cx="1511192" cy="6923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분위기 메이커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04227" y="4883900"/>
            <a:ext cx="1503432" cy="7389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등장빈도</a:t>
            </a:r>
            <a:r>
              <a:rPr lang="ko-KR" altLang="en-US" sz="1400" dirty="0">
                <a:solidFill>
                  <a:schemeClr val="tx1"/>
                </a:solidFill>
              </a:rPr>
              <a:t> 높음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55701" y="4872931"/>
            <a:ext cx="216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가장 처음 플레이 하는 캐릭터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759199" y="5589708"/>
            <a:ext cx="216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난이도 낮음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11233" y="5588425"/>
            <a:ext cx="216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</a:rPr>
              <a:t>성능적으로</a:t>
            </a:r>
            <a:r>
              <a:rPr lang="ko-KR" altLang="en-US" sz="1200" dirty="0">
                <a:solidFill>
                  <a:schemeClr val="tx1"/>
                </a:solidFill>
              </a:rPr>
              <a:t> 중간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913592" y="4872931"/>
            <a:ext cx="216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근접 캐릭터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BDBE86-D01D-4CC3-938A-5ABB794D01BD}"/>
              </a:ext>
            </a:extLst>
          </p:cNvPr>
          <p:cNvSpPr/>
          <p:nvPr/>
        </p:nvSpPr>
        <p:spPr>
          <a:xfrm>
            <a:off x="3755700" y="4522551"/>
            <a:ext cx="4314391" cy="3621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게임 초반</a:t>
            </a:r>
            <a:r>
              <a:rPr lang="en-US" altLang="ko-KR" sz="1400" dirty="0">
                <a:solidFill>
                  <a:schemeClr val="tx1"/>
                </a:solidFill>
              </a:rPr>
              <a:t>~</a:t>
            </a:r>
            <a:r>
              <a:rPr lang="ko-KR" altLang="en-US" sz="1400" dirty="0">
                <a:solidFill>
                  <a:schemeClr val="tx1"/>
                </a:solidFill>
              </a:rPr>
              <a:t>중반까지 자주 쓰일 캐릭터</a:t>
            </a:r>
          </a:p>
        </p:txBody>
      </p:sp>
    </p:spTree>
    <p:extLst>
      <p:ext uri="{BB962C8B-B14F-4D97-AF65-F5344CB8AC3E}">
        <p14:creationId xmlns:p14="http://schemas.microsoft.com/office/powerpoint/2010/main" val="332859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748026" y="1612899"/>
            <a:ext cx="2381589" cy="2898131"/>
            <a:chOff x="1809285" y="2838594"/>
            <a:chExt cx="2381589" cy="2898131"/>
          </a:xfrm>
        </p:grpSpPr>
        <p:pic>
          <p:nvPicPr>
            <p:cNvPr id="18" name="Picture 8" descr="[나이트런]역대 최강의 기사 &amp;quot;프레이 마이어&amp;quot;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844" b="99805" l="5882" r="83710">
                          <a14:backgroundMark x1="17195" y1="92383" x2="17195" y2="92383"/>
                          <a14:backgroundMark x1="20664" y1="83398" x2="20664" y2="83398"/>
                          <a14:backgroundMark x1="30468" y1="72266" x2="30468" y2="72266"/>
                          <a14:backgroundMark x1="51282" y1="96484" x2="51282" y2="96484"/>
                          <a14:backgroundMark x1="58371" y1="96484" x2="58371" y2="96484"/>
                          <a14:backgroundMark x1="65460" y1="98047" x2="65460" y2="98047"/>
                          <a14:backgroundMark x1="72549" y1="98828" x2="72549" y2="98828"/>
                          <a14:backgroundMark x1="61689" y1="49414" x2="61689" y2="49414"/>
                          <a14:backgroundMark x1="28808" y1="24219" x2="28808" y2="24219"/>
                          <a14:backgroundMark x1="36048" y1="20313" x2="36048" y2="20313"/>
                          <a14:backgroundMark x1="43288" y1="20898" x2="43288" y2="2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8" t="43321" r="17999"/>
            <a:stretch/>
          </p:blipFill>
          <p:spPr bwMode="auto">
            <a:xfrm rot="1391583">
              <a:off x="2575956" y="4348115"/>
              <a:ext cx="1614918" cy="1388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[나이트런]역대 최강의 기사 &amp;quot;프레이 마이어&amp;quot;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844" b="99805" l="5882" r="83710">
                          <a14:backgroundMark x1="17195" y1="92383" x2="17195" y2="92383"/>
                          <a14:backgroundMark x1="20664" y1="83398" x2="20664" y2="83398"/>
                          <a14:backgroundMark x1="30468" y1="72266" x2="30468" y2="72266"/>
                          <a14:backgroundMark x1="51282" y1="96484" x2="51282" y2="96484"/>
                          <a14:backgroundMark x1="58371" y1="96484" x2="58371" y2="96484"/>
                          <a14:backgroundMark x1="65460" y1="98047" x2="65460" y2="98047"/>
                          <a14:backgroundMark x1="72549" y1="98828" x2="72549" y2="98828"/>
                          <a14:backgroundMark x1="61689" y1="49414" x2="61689" y2="49414"/>
                          <a14:backgroundMark x1="28808" y1="24219" x2="28808" y2="24219"/>
                          <a14:backgroundMark x1="36048" y1="20313" x2="36048" y2="20313"/>
                          <a14:backgroundMark x1="43288" y1="20898" x2="43288" y2="2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8" t="14746" r="34400" b="19735"/>
            <a:stretch/>
          </p:blipFill>
          <p:spPr bwMode="auto">
            <a:xfrm rot="1391583">
              <a:off x="1809285" y="2838594"/>
              <a:ext cx="1862657" cy="1605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  <a:r>
              <a:rPr lang="en-US" altLang="ko-KR" dirty="0"/>
              <a:t>@</a:t>
            </a:r>
            <a:r>
              <a:rPr lang="ko-KR" altLang="en-US" dirty="0"/>
              <a:t>비주얼 전체</a:t>
            </a:r>
            <a:r>
              <a:rPr lang="en-US" altLang="ko-KR" dirty="0"/>
              <a:t>(</a:t>
            </a:r>
            <a:r>
              <a:rPr lang="ko-KR" altLang="en-US" dirty="0"/>
              <a:t>전신 일러스트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6919548" y="1791911"/>
            <a:ext cx="5002063" cy="9788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상의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흰 색 셔츠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어깨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위쪽 팔 까지 덮는 가죽 재질 </a:t>
            </a:r>
            <a:r>
              <a:rPr lang="ko-KR" altLang="en-US" sz="1400" dirty="0" err="1">
                <a:solidFill>
                  <a:schemeClr val="tx1"/>
                </a:solidFill>
              </a:rPr>
              <a:t>방어구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셔츠와 대비 되는 색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27058" y="3141750"/>
            <a:ext cx="4330290" cy="64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허리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휴대를 위한 주머니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허리 라인 </a:t>
            </a:r>
            <a:r>
              <a:rPr lang="ko-KR" altLang="en-US" sz="1400" dirty="0" err="1">
                <a:solidFill>
                  <a:schemeClr val="tx1"/>
                </a:solidFill>
              </a:rPr>
              <a:t>강조용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장갑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팔꿈치 아래쪽 팔까지 오는 가죽 장갑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7407638" y="4190241"/>
            <a:ext cx="4330290" cy="64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하의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가죽 재질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 err="1">
                <a:solidFill>
                  <a:schemeClr val="tx1"/>
                </a:solidFill>
              </a:rPr>
              <a:t>스키니진</a:t>
            </a:r>
            <a:r>
              <a:rPr lang="ko-KR" altLang="en-US" sz="1400" dirty="0">
                <a:solidFill>
                  <a:schemeClr val="tx1"/>
                </a:solidFill>
              </a:rPr>
              <a:t> 같은 형태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상의 셔츠와 대비 되는 색</a:t>
            </a:r>
            <a:r>
              <a:rPr lang="en-US" altLang="ko-KR" sz="1400" dirty="0">
                <a:solidFill>
                  <a:schemeClr val="tx1"/>
                </a:solidFill>
              </a:rPr>
              <a:t>. (</a:t>
            </a:r>
            <a:r>
              <a:rPr lang="ko-KR" altLang="en-US" sz="1400" dirty="0">
                <a:solidFill>
                  <a:schemeClr val="tx1"/>
                </a:solidFill>
              </a:rPr>
              <a:t>검은색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카키색 계열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308" y="4828551"/>
            <a:ext cx="4209239" cy="64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신발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무릎이 안 가리는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굽이 낮은 부츠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활동성 강조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27058" y="1395910"/>
            <a:ext cx="4330290" cy="38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헤어스타일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포니테일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밝고 붉은 계열 색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58" name="Picture 10" descr="2670741-8405514802-The-W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997" b="94884" l="41350" r="57000">
                        <a14:foregroundMark x1="44300" y1="89077" x2="44300" y2="89077"/>
                        <a14:foregroundMark x1="43850" y1="88697" x2="43850" y2="88697"/>
                        <a14:foregroundMark x1="48150" y1="93363" x2="48150" y2="93363"/>
                        <a14:foregroundMark x1="44550" y1="88628" x2="44550" y2="88628"/>
                        <a14:foregroundMark x1="44500" y1="88766" x2="44500" y2="88766"/>
                        <a14:foregroundMark x1="44100" y1="89181" x2="44100" y2="89181"/>
                        <a14:foregroundMark x1="44200" y1="90287" x2="44200" y2="90287"/>
                        <a14:foregroundMark x1="44000" y1="90805" x2="44000" y2="90805"/>
                        <a14:backgroundMark x1="54000" y1="81991" x2="54000" y2="81991"/>
                        <a14:backgroundMark x1="55400" y1="77152" x2="55400" y2="77152"/>
                        <a14:backgroundMark x1="54800" y1="79087" x2="54800" y2="79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03" t="67005" r="41017" b="2938"/>
          <a:stretch/>
        </p:blipFill>
        <p:spPr bwMode="auto">
          <a:xfrm rot="20452164">
            <a:off x="6074799" y="4666273"/>
            <a:ext cx="709003" cy="15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2670741-8405514802-The-W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997" b="94884" l="41350" r="57000">
                        <a14:foregroundMark x1="44300" y1="89077" x2="44300" y2="89077"/>
                        <a14:foregroundMark x1="43850" y1="88697" x2="43850" y2="88697"/>
                        <a14:foregroundMark x1="48150" y1="93363" x2="48150" y2="93363"/>
                        <a14:foregroundMark x1="44550" y1="88628" x2="44550" y2="88628"/>
                        <a14:foregroundMark x1="44500" y1="88766" x2="44500" y2="88766"/>
                        <a14:foregroundMark x1="44100" y1="89181" x2="44100" y2="89181"/>
                        <a14:foregroundMark x1="44200" y1="90287" x2="44200" y2="90287"/>
                        <a14:foregroundMark x1="44000" y1="90805" x2="44000" y2="90805"/>
                        <a14:backgroundMark x1="54000" y1="81991" x2="54000" y2="81991"/>
                        <a14:backgroundMark x1="55400" y1="77152" x2="55400" y2="77152"/>
                        <a14:backgroundMark x1="54800" y1="79087" x2="54800" y2="79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03" t="67005" r="41017" b="2938"/>
          <a:stretch/>
        </p:blipFill>
        <p:spPr bwMode="auto">
          <a:xfrm flipH="1">
            <a:off x="5365346" y="4613300"/>
            <a:ext cx="717050" cy="176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27058" y="1772120"/>
            <a:ext cx="4330290" cy="38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눈동자 색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붉은색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 descr="Female Human Rogue Fighter - Pathfinder PFRPG DND D&amp;D 3.5 5E 5th ed d20 fantasy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97" b="97634" l="25532" r="79965">
                        <a14:foregroundMark x1="56206" y1="27097" x2="56206" y2="27097"/>
                        <a14:foregroundMark x1="59929" y1="24516" x2="59929" y2="24516"/>
                        <a14:foregroundMark x1="60816" y1="22366" x2="60816" y2="22366"/>
                        <a14:foregroundMark x1="61525" y1="23441" x2="61525" y2="23441"/>
                        <a14:foregroundMark x1="61525" y1="25699" x2="61525" y2="25699"/>
                        <a14:foregroundMark x1="59752" y1="27419" x2="59752" y2="27419"/>
                        <a14:foregroundMark x1="59752" y1="27419" x2="59752" y2="27419"/>
                        <a14:foregroundMark x1="59752" y1="27312" x2="59752" y2="27312"/>
                        <a14:foregroundMark x1="59752" y1="26989" x2="58865" y2="24624"/>
                        <a14:foregroundMark x1="58333" y1="24301" x2="58333" y2="24301"/>
                        <a14:foregroundMark x1="58333" y1="23548" x2="58333" y2="23548"/>
                        <a14:foregroundMark x1="57624" y1="23441" x2="57624" y2="23441"/>
                        <a14:foregroundMark x1="57624" y1="23441" x2="52128" y2="24624"/>
                        <a14:foregroundMark x1="50177" y1="24624" x2="50177" y2="24624"/>
                        <a14:foregroundMark x1="50177" y1="24624" x2="50177" y2="24624"/>
                        <a14:foregroundMark x1="50177" y1="25054" x2="50177" y2="25054"/>
                        <a14:foregroundMark x1="50177" y1="25054" x2="50177" y2="25054"/>
                        <a14:foregroundMark x1="50177" y1="25161" x2="50177" y2="25161"/>
                        <a14:foregroundMark x1="52482" y1="27097" x2="52837" y2="29892"/>
                        <a14:foregroundMark x1="54433" y1="30968" x2="54433" y2="30968"/>
                        <a14:foregroundMark x1="54787" y1="31290" x2="54787" y2="30323"/>
                        <a14:foregroundMark x1="60638" y1="29247" x2="61525" y2="29247"/>
                        <a14:foregroundMark x1="61525" y1="31720" x2="61525" y2="33441"/>
                        <a14:foregroundMark x1="61702" y1="35054" x2="61702" y2="35054"/>
                        <a14:foregroundMark x1="63830" y1="36129" x2="63830" y2="37312"/>
                        <a14:foregroundMark x1="57447" y1="21613" x2="57447" y2="21613"/>
                        <a14:foregroundMark x1="57447" y1="24839" x2="57447" y2="24839"/>
                        <a14:foregroundMark x1="57979" y1="25484" x2="57979" y2="25484"/>
                        <a14:foregroundMark x1="57979" y1="25914" x2="53369" y2="25376"/>
                        <a14:foregroundMark x1="53369" y1="25376" x2="54433" y2="25699"/>
                        <a14:foregroundMark x1="63121" y1="28387" x2="64362" y2="28387"/>
                        <a14:foregroundMark x1="65248" y1="28387" x2="61525" y2="27419"/>
                        <a14:foregroundMark x1="59752" y1="27097" x2="59752" y2="27097"/>
                        <a14:foregroundMark x1="59929" y1="27097" x2="60284" y2="26022"/>
                        <a14:foregroundMark x1="60638" y1="25914" x2="60638" y2="25914"/>
                        <a14:foregroundMark x1="60816" y1="26022" x2="60816" y2="26022"/>
                        <a14:foregroundMark x1="60816" y1="26022" x2="60816" y2="26022"/>
                        <a14:foregroundMark x1="61702" y1="27849" x2="61702" y2="27849"/>
                        <a14:foregroundMark x1="60816" y1="26452" x2="59397" y2="25484"/>
                        <a14:foregroundMark x1="59397" y1="25376" x2="58511" y2="24839"/>
                        <a14:foregroundMark x1="57979" y1="24086" x2="56028" y2="23441"/>
                        <a14:foregroundMark x1="55674" y1="23226" x2="55674" y2="22688"/>
                        <a14:foregroundMark x1="55674" y1="22043" x2="57624" y2="23978"/>
                        <a14:foregroundMark x1="59397" y1="25376" x2="59397" y2="25376"/>
                        <a14:foregroundMark x1="61525" y1="26452" x2="61525" y2="26452"/>
                        <a14:foregroundMark x1="61702" y1="26237" x2="60816" y2="24086"/>
                        <a14:foregroundMark x1="60816" y1="24086" x2="60816" y2="24086"/>
                        <a14:foregroundMark x1="59220" y1="23548" x2="59220" y2="23548"/>
                        <a14:foregroundMark x1="58865" y1="23763" x2="59752" y2="25161"/>
                        <a14:foregroundMark x1="60638" y1="25914" x2="60638" y2="25914"/>
                        <a14:foregroundMark x1="60638" y1="25699" x2="60638" y2="256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38" t="7565" r="20747" b="23899"/>
          <a:stretch/>
        </p:blipFill>
        <p:spPr bwMode="auto">
          <a:xfrm>
            <a:off x="5192348" y="1533032"/>
            <a:ext cx="1727200" cy="370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rtax spaulders | Spaulders/Gorgets | Leather Armour | Armour | Mytholon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3475" l="9929" r="900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72969" y="2137040"/>
            <a:ext cx="455904" cy="101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tax spaulders | Spaulders/Gorgets | Leather Armour | Armour | Mytholon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60" b="93475" l="9929" r="900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81" y="2204718"/>
            <a:ext cx="393394" cy="89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>
            <a:cxnSpLocks/>
            <a:stCxn id="10" idx="3"/>
          </p:cNvCxnSpPr>
          <p:nvPr/>
        </p:nvCxnSpPr>
        <p:spPr>
          <a:xfrm>
            <a:off x="4425547" y="5153213"/>
            <a:ext cx="1215432" cy="393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9" idx="1"/>
          </p:cNvCxnSpPr>
          <p:nvPr/>
        </p:nvCxnSpPr>
        <p:spPr>
          <a:xfrm>
            <a:off x="6322156" y="4067223"/>
            <a:ext cx="1085482" cy="447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8" idx="3"/>
          </p:cNvCxnSpPr>
          <p:nvPr/>
        </p:nvCxnSpPr>
        <p:spPr>
          <a:xfrm>
            <a:off x="4557348" y="3466412"/>
            <a:ext cx="685145" cy="429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8" idx="3"/>
          </p:cNvCxnSpPr>
          <p:nvPr/>
        </p:nvCxnSpPr>
        <p:spPr>
          <a:xfrm flipV="1">
            <a:off x="4557348" y="3281497"/>
            <a:ext cx="1083631" cy="184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endCxn id="7" idx="1"/>
          </p:cNvCxnSpPr>
          <p:nvPr/>
        </p:nvCxnSpPr>
        <p:spPr>
          <a:xfrm flipV="1">
            <a:off x="6322156" y="2281358"/>
            <a:ext cx="597392" cy="11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20" idx="3"/>
          </p:cNvCxnSpPr>
          <p:nvPr/>
        </p:nvCxnSpPr>
        <p:spPr>
          <a:xfrm>
            <a:off x="4557348" y="1586098"/>
            <a:ext cx="1205277" cy="162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7407638" y="5609678"/>
            <a:ext cx="4330290" cy="64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무기를 매고 다님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날이 넓고 과장 된 검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6" name="직선 연결선 75"/>
          <p:cNvCxnSpPr>
            <a:endCxn id="75" idx="1"/>
          </p:cNvCxnSpPr>
          <p:nvPr/>
        </p:nvCxnSpPr>
        <p:spPr>
          <a:xfrm>
            <a:off x="6795383" y="4648678"/>
            <a:ext cx="612255" cy="1285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Elesis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08"/>
          <a:stretch/>
        </p:blipFill>
        <p:spPr bwMode="auto">
          <a:xfrm>
            <a:off x="5053749" y="1420970"/>
            <a:ext cx="1737555" cy="78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309" y="752206"/>
            <a:ext cx="11705301" cy="344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전체적인 분위기와 복장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디테일 제외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49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  <a:r>
              <a:rPr lang="en-US" altLang="ko-KR" dirty="0"/>
              <a:t>@</a:t>
            </a:r>
            <a:r>
              <a:rPr lang="ko-KR" altLang="en-US" dirty="0"/>
              <a:t>배경 정보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310" y="809092"/>
            <a:ext cx="11714022" cy="452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캐릭터 이해를 돕기 위해 이야기에 사용 되는 배경 정보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작성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146620"/>
              </p:ext>
            </p:extLst>
          </p:nvPr>
        </p:nvGraphicFramePr>
        <p:xfrm>
          <a:off x="216310" y="1376429"/>
          <a:ext cx="11714021" cy="1684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390">
                  <a:extLst>
                    <a:ext uri="{9D8B030D-6E8A-4147-A177-3AD203B41FA5}">
                      <a16:colId xmlns:a16="http://schemas.microsoft.com/office/drawing/2014/main" val="1705588473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177669839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35266927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804735756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3709246072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6344120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34854275"/>
                    </a:ext>
                  </a:extLst>
                </a:gridCol>
                <a:gridCol w="2240231">
                  <a:extLst>
                    <a:ext uri="{9D8B030D-6E8A-4147-A177-3AD203B41FA5}">
                      <a16:colId xmlns:a16="http://schemas.microsoft.com/office/drawing/2014/main" val="2824128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앤 마이너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성격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다혈질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속성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키워드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주인공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마케팅 포지션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간판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대표 캐릭터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87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자존심이 강함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단순 무식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성능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~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상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75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본능에 충실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검사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기사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94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출신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기사 왕국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부와 명예에 관심</a:t>
                      </a:r>
                      <a:r>
                        <a:rPr lang="en-US" altLang="ko-KR" sz="1200" b="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ysClr val="windowText" lastClr="000000"/>
                          </a:solidFill>
                        </a:rPr>
                        <a:t>없음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열혈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047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한 줄 소개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등의 상처는 기사의 수치다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정의감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활기참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60665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310" y="4057650"/>
            <a:ext cx="11714022" cy="26300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어린 시절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기사 왕국의 꼬마들이 그렇듯 대개 전쟁 놀이나 골목 대장을 쟁탈 하기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술래잡기를 가장한 추격전을 하는 등 평범한 놀이에서 앤의 육체적 능력은 또래 보다 월등했다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기사 왕국에선</a:t>
            </a:r>
            <a:r>
              <a:rPr lang="en-US" altLang="ko-KR" sz="1200" dirty="0">
                <a:solidFill>
                  <a:schemeClr val="tx1"/>
                </a:solidFill>
              </a:rPr>
              <a:t> 10</a:t>
            </a:r>
            <a:r>
              <a:rPr lang="ko-KR" altLang="en-US" sz="1200" dirty="0">
                <a:solidFill>
                  <a:schemeClr val="tx1"/>
                </a:solidFill>
              </a:rPr>
              <a:t>살쯤 되면 아이에게 목검을 선물하는데 앤은 자신의 변변찮은 목검으로 동네 친구들의 목검을 자신의 목검으로 죄다 부수기도 하는 등 재능이 뛰어났다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하지만 본인은 기사가 되겠다는 </a:t>
            </a:r>
            <a:r>
              <a:rPr lang="ko-KR" altLang="en-US" sz="1200" b="1" dirty="0">
                <a:solidFill>
                  <a:schemeClr val="tx1"/>
                </a:solidFill>
              </a:rPr>
              <a:t>야망 같은 것이 없어 </a:t>
            </a:r>
            <a:r>
              <a:rPr lang="ko-KR" altLang="en-US" sz="1200" dirty="0">
                <a:solidFill>
                  <a:schemeClr val="tx1"/>
                </a:solidFill>
              </a:rPr>
              <a:t>마을 자경단도 굉장한 성취에 속했고 자연스레 그렇게 되는 듯 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앤이 </a:t>
            </a:r>
            <a:r>
              <a:rPr lang="en-US" altLang="ko-KR" sz="1200" dirty="0">
                <a:solidFill>
                  <a:schemeClr val="tx1"/>
                </a:solidFill>
              </a:rPr>
              <a:t>15</a:t>
            </a:r>
            <a:r>
              <a:rPr lang="ko-KR" altLang="en-US" sz="1200" dirty="0">
                <a:solidFill>
                  <a:schemeClr val="tx1"/>
                </a:solidFill>
              </a:rPr>
              <a:t>살 쯤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수도에서 기사를 뽑는 대회가 열렸다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우연한 기회에 관람하게 되었으나 같이 갔던 친구를 데리고 나오려 실랑이를 벌이다 대회 참가자와 시비가 붙게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앤은 그 자리에서 목검으로 플레이트 갑옷을 칭칭 두른 기사를 목검으로 그야말로 두들겨 팼는데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사실 신분을 숨긴 왕자였다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왕자가 신분을 밝혔지만 앤은 </a:t>
            </a:r>
            <a:r>
              <a:rPr lang="en-US" altLang="ko-KR" sz="1200" dirty="0">
                <a:solidFill>
                  <a:schemeClr val="tx1"/>
                </a:solidFill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</a:rPr>
              <a:t>목검 한테 진 주제에 무슨 </a:t>
            </a:r>
            <a:r>
              <a:rPr lang="ko-KR" altLang="en-US" sz="1200" dirty="0" err="1">
                <a:solidFill>
                  <a:schemeClr val="tx1"/>
                </a:solidFill>
              </a:rPr>
              <a:t>왕자냐</a:t>
            </a:r>
            <a:r>
              <a:rPr lang="en-US" altLang="ko-KR" sz="1200" dirty="0">
                <a:solidFill>
                  <a:schemeClr val="tx1"/>
                </a:solidFill>
              </a:rPr>
              <a:t>“ </a:t>
            </a:r>
            <a:r>
              <a:rPr lang="ko-KR" altLang="en-US" sz="1200" dirty="0">
                <a:solidFill>
                  <a:schemeClr val="tx1"/>
                </a:solidFill>
              </a:rPr>
              <a:t>며 무시 하다 왕가의 문양이 박힌 수행원들이 왕자 주변으로 몰려 들자 그제야 상황을 파악 하고 예의를 갖추었다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왕자는 자존심을 회복하기 위해 정식으로 대결을 청했다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기사 왕국은 자존심이 세기로 유명 하지만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신분과 권력의 개념이 약해 툭하면 결투로 시비를 가리곤 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앤은 결투에서 이기고 왕자에게 질 좋은 검을 요구했다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당연히 금은보화까진 아니더라도 금전적인 것을 요구 할 줄 알았던 왕자는 질렸다는 듯이 자신의 검을 내어준 뒤 </a:t>
            </a:r>
            <a:r>
              <a:rPr lang="ko-KR" altLang="en-US" sz="1200" b="1" dirty="0">
                <a:solidFill>
                  <a:schemeClr val="tx1"/>
                </a:solidFill>
              </a:rPr>
              <a:t>그녀를 초대 하여 기사가 될 것을 권유 한다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310" y="3399876"/>
            <a:ext cx="1622015" cy="452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어린 시절부터 비범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052485" y="3399876"/>
            <a:ext cx="2031480" cy="452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/>
                </a:solidFill>
              </a:rPr>
              <a:t>기사에 대한 야망은 없었음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4298125" y="3399876"/>
            <a:ext cx="3072894" cy="452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우연히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길거리에서 싸운 상대가 왕자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7585179" y="3399876"/>
            <a:ext cx="2615688" cy="452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정식으로 결투해서 왕자를 이김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10372879" y="3399876"/>
            <a:ext cx="1557453" cy="452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기사로 임명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연결선: 꺾임 50">
            <a:extLst>
              <a:ext uri="{FF2B5EF4-FFF2-40B4-BE49-F238E27FC236}">
                <a16:creationId xmlns:a16="http://schemas.microsoft.com/office/drawing/2014/main" id="{F459BE88-3C0D-4EF6-8E0F-4B990052F1C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838325" y="3626042"/>
            <a:ext cx="214160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50">
            <a:extLst>
              <a:ext uri="{FF2B5EF4-FFF2-40B4-BE49-F238E27FC236}">
                <a16:creationId xmlns:a16="http://schemas.microsoft.com/office/drawing/2014/main" id="{F459BE88-3C0D-4EF6-8E0F-4B990052F1C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4083965" y="3626042"/>
            <a:ext cx="214160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50">
            <a:extLst>
              <a:ext uri="{FF2B5EF4-FFF2-40B4-BE49-F238E27FC236}">
                <a16:creationId xmlns:a16="http://schemas.microsoft.com/office/drawing/2014/main" id="{F459BE88-3C0D-4EF6-8E0F-4B990052F1CE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371019" y="3626042"/>
            <a:ext cx="214160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50">
            <a:extLst>
              <a:ext uri="{FF2B5EF4-FFF2-40B4-BE49-F238E27FC236}">
                <a16:creationId xmlns:a16="http://schemas.microsoft.com/office/drawing/2014/main" id="{F459BE88-3C0D-4EF6-8E0F-4B990052F1C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10200867" y="3626042"/>
            <a:ext cx="172012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60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90"/>
          <a:stretch/>
        </p:blipFill>
        <p:spPr>
          <a:xfrm rot="567960">
            <a:off x="5696144" y="1353659"/>
            <a:ext cx="863362" cy="123151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748026" y="1612899"/>
            <a:ext cx="2381589" cy="2898131"/>
            <a:chOff x="1809285" y="2838594"/>
            <a:chExt cx="2381589" cy="2898131"/>
          </a:xfrm>
        </p:grpSpPr>
        <p:pic>
          <p:nvPicPr>
            <p:cNvPr id="18" name="Picture 8" descr="[나이트런]역대 최강의 기사 &amp;quot;프레이 마이어&amp;quot;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844" b="99805" l="5882" r="83710">
                          <a14:backgroundMark x1="17195" y1="92383" x2="17195" y2="92383"/>
                          <a14:backgroundMark x1="20664" y1="83398" x2="20664" y2="83398"/>
                          <a14:backgroundMark x1="30468" y1="72266" x2="30468" y2="72266"/>
                          <a14:backgroundMark x1="51282" y1="96484" x2="51282" y2="96484"/>
                          <a14:backgroundMark x1="58371" y1="96484" x2="58371" y2="96484"/>
                          <a14:backgroundMark x1="65460" y1="98047" x2="65460" y2="98047"/>
                          <a14:backgroundMark x1="72549" y1="98828" x2="72549" y2="98828"/>
                          <a14:backgroundMark x1="61689" y1="49414" x2="61689" y2="49414"/>
                          <a14:backgroundMark x1="28808" y1="24219" x2="28808" y2="24219"/>
                          <a14:backgroundMark x1="36048" y1="20313" x2="36048" y2="20313"/>
                          <a14:backgroundMark x1="43288" y1="20898" x2="43288" y2="2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98" t="43321" r="17999"/>
            <a:stretch/>
          </p:blipFill>
          <p:spPr bwMode="auto">
            <a:xfrm rot="1391583">
              <a:off x="2575956" y="4348115"/>
              <a:ext cx="1614918" cy="1388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[나이트런]역대 최강의 기사 &amp;quot;프레이 마이어&amp;quot;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844" b="99805" l="5882" r="83710">
                          <a14:backgroundMark x1="17195" y1="92383" x2="17195" y2="92383"/>
                          <a14:backgroundMark x1="20664" y1="83398" x2="20664" y2="83398"/>
                          <a14:backgroundMark x1="30468" y1="72266" x2="30468" y2="72266"/>
                          <a14:backgroundMark x1="51282" y1="96484" x2="51282" y2="96484"/>
                          <a14:backgroundMark x1="58371" y1="96484" x2="58371" y2="96484"/>
                          <a14:backgroundMark x1="65460" y1="98047" x2="65460" y2="98047"/>
                          <a14:backgroundMark x1="72549" y1="98828" x2="72549" y2="98828"/>
                          <a14:backgroundMark x1="61689" y1="49414" x2="61689" y2="49414"/>
                          <a14:backgroundMark x1="28808" y1="24219" x2="28808" y2="24219"/>
                          <a14:backgroundMark x1="36048" y1="20313" x2="36048" y2="20313"/>
                          <a14:backgroundMark x1="43288" y1="20898" x2="43288" y2="2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8" t="14746" r="34400" b="19735"/>
            <a:stretch/>
          </p:blipFill>
          <p:spPr bwMode="auto">
            <a:xfrm rot="1391583">
              <a:off x="1809285" y="2838594"/>
              <a:ext cx="1862657" cy="1605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  <a:r>
              <a:rPr lang="en-US" altLang="ko-KR" dirty="0"/>
              <a:t>@</a:t>
            </a:r>
            <a:r>
              <a:rPr lang="ko-KR" altLang="en-US" dirty="0" err="1"/>
              <a:t>비주얼</a:t>
            </a:r>
            <a:r>
              <a:rPr lang="ko-KR" altLang="en-US" dirty="0"/>
              <a:t> 전체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6919548" y="1791911"/>
            <a:ext cx="5002063" cy="9788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상의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흰 색 셔츠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어깨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위쪽 팔 까지 덮는 가죽 재질 </a:t>
            </a:r>
            <a:r>
              <a:rPr lang="ko-KR" altLang="en-US" sz="1400" dirty="0" err="1">
                <a:solidFill>
                  <a:schemeClr val="tx1"/>
                </a:solidFill>
              </a:rPr>
              <a:t>방어구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셔츠와 대비 되는 색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27058" y="3141750"/>
            <a:ext cx="4330290" cy="64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허리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휴대를 위한 주머니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허리 라인 </a:t>
            </a:r>
            <a:r>
              <a:rPr lang="ko-KR" altLang="en-US" sz="1400" dirty="0" err="1">
                <a:solidFill>
                  <a:schemeClr val="tx1"/>
                </a:solidFill>
              </a:rPr>
              <a:t>강조용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장갑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팔꿈치 아래쪽 팔까지 오는 가죽 장갑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7407638" y="4190241"/>
            <a:ext cx="4330290" cy="64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하의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가죽 재질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 err="1">
                <a:solidFill>
                  <a:schemeClr val="tx1"/>
                </a:solidFill>
              </a:rPr>
              <a:t>스키니진</a:t>
            </a:r>
            <a:r>
              <a:rPr lang="ko-KR" altLang="en-US" sz="1400" dirty="0">
                <a:solidFill>
                  <a:schemeClr val="tx1"/>
                </a:solidFill>
              </a:rPr>
              <a:t> 같은 형태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상의 셔츠와 대비 되는 색</a:t>
            </a:r>
            <a:r>
              <a:rPr lang="en-US" altLang="ko-KR" sz="1400" dirty="0">
                <a:solidFill>
                  <a:schemeClr val="tx1"/>
                </a:solidFill>
              </a:rPr>
              <a:t>. (</a:t>
            </a:r>
            <a:r>
              <a:rPr lang="ko-KR" altLang="en-US" sz="1400" dirty="0">
                <a:solidFill>
                  <a:schemeClr val="tx1"/>
                </a:solidFill>
              </a:rPr>
              <a:t>검은색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카키색 계열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95258" y="4828551"/>
            <a:ext cx="4330290" cy="64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신발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무릎이 안 가리는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굽이 낮은 부츠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활동성 강조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27058" y="1156822"/>
            <a:ext cx="4330290" cy="38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헤어스타일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포니테일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붉은 빛이 도는 색깔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58" name="Picture 10" descr="2670741-8405514802-The-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997" b="94884" l="41350" r="57000">
                        <a14:foregroundMark x1="44300" y1="89077" x2="44300" y2="89077"/>
                        <a14:foregroundMark x1="43850" y1="88697" x2="43850" y2="88697"/>
                        <a14:foregroundMark x1="48150" y1="93363" x2="48150" y2="93363"/>
                        <a14:foregroundMark x1="44550" y1="88628" x2="44550" y2="88628"/>
                        <a14:foregroundMark x1="44500" y1="88766" x2="44500" y2="88766"/>
                        <a14:foregroundMark x1="44100" y1="89181" x2="44100" y2="89181"/>
                        <a14:foregroundMark x1="44200" y1="90287" x2="44200" y2="90287"/>
                        <a14:foregroundMark x1="44000" y1="90805" x2="44000" y2="90805"/>
                        <a14:backgroundMark x1="54000" y1="81991" x2="54000" y2="81991"/>
                        <a14:backgroundMark x1="55400" y1="77152" x2="55400" y2="77152"/>
                        <a14:backgroundMark x1="54800" y1="79087" x2="54800" y2="79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03" t="67005" r="41017" b="2938"/>
          <a:stretch/>
        </p:blipFill>
        <p:spPr bwMode="auto">
          <a:xfrm rot="20452164">
            <a:off x="6074799" y="4666273"/>
            <a:ext cx="709003" cy="15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2670741-8405514802-The-W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997" b="94884" l="41350" r="57000">
                        <a14:foregroundMark x1="44300" y1="89077" x2="44300" y2="89077"/>
                        <a14:foregroundMark x1="43850" y1="88697" x2="43850" y2="88697"/>
                        <a14:foregroundMark x1="48150" y1="93363" x2="48150" y2="93363"/>
                        <a14:foregroundMark x1="44550" y1="88628" x2="44550" y2="88628"/>
                        <a14:foregroundMark x1="44500" y1="88766" x2="44500" y2="88766"/>
                        <a14:foregroundMark x1="44100" y1="89181" x2="44100" y2="89181"/>
                        <a14:foregroundMark x1="44200" y1="90287" x2="44200" y2="90287"/>
                        <a14:foregroundMark x1="44000" y1="90805" x2="44000" y2="90805"/>
                        <a14:backgroundMark x1="54000" y1="81991" x2="54000" y2="81991"/>
                        <a14:backgroundMark x1="55400" y1="77152" x2="55400" y2="77152"/>
                        <a14:backgroundMark x1="54800" y1="79087" x2="54800" y2="79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03" t="67005" r="41017" b="2938"/>
          <a:stretch/>
        </p:blipFill>
        <p:spPr bwMode="auto">
          <a:xfrm flipH="1">
            <a:off x="5365346" y="4613300"/>
            <a:ext cx="717050" cy="176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27058" y="1533032"/>
            <a:ext cx="4330290" cy="380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눈동자 색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붉은색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 descr="Female Human Rogue Fighter - Pathfinder PFRPG DND D&amp;D 3.5 5E 5th ed d20 fantasy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097" b="97634" l="25532" r="79965">
                        <a14:foregroundMark x1="56206" y1="27097" x2="56206" y2="27097"/>
                        <a14:foregroundMark x1="59929" y1="24516" x2="59929" y2="24516"/>
                        <a14:foregroundMark x1="60816" y1="22366" x2="60816" y2="22366"/>
                        <a14:foregroundMark x1="61525" y1="23441" x2="61525" y2="23441"/>
                        <a14:foregroundMark x1="61525" y1="25699" x2="61525" y2="25699"/>
                        <a14:foregroundMark x1="59752" y1="27419" x2="59752" y2="27419"/>
                        <a14:foregroundMark x1="59752" y1="27419" x2="59752" y2="27419"/>
                        <a14:foregroundMark x1="59752" y1="27312" x2="59752" y2="27312"/>
                        <a14:foregroundMark x1="59752" y1="26989" x2="58865" y2="24624"/>
                        <a14:foregroundMark x1="58333" y1="24301" x2="58333" y2="24301"/>
                        <a14:foregroundMark x1="58333" y1="23548" x2="58333" y2="23548"/>
                        <a14:foregroundMark x1="57624" y1="23441" x2="57624" y2="23441"/>
                        <a14:foregroundMark x1="57624" y1="23441" x2="52128" y2="24624"/>
                        <a14:foregroundMark x1="50177" y1="24624" x2="50177" y2="24624"/>
                        <a14:foregroundMark x1="50177" y1="24624" x2="50177" y2="24624"/>
                        <a14:foregroundMark x1="50177" y1="25054" x2="50177" y2="25054"/>
                        <a14:foregroundMark x1="50177" y1="25054" x2="50177" y2="25054"/>
                        <a14:foregroundMark x1="50177" y1="25161" x2="50177" y2="25161"/>
                        <a14:foregroundMark x1="52482" y1="27097" x2="52837" y2="29892"/>
                        <a14:foregroundMark x1="54433" y1="30968" x2="54433" y2="30968"/>
                        <a14:foregroundMark x1="54787" y1="31290" x2="54787" y2="30323"/>
                        <a14:foregroundMark x1="60638" y1="29247" x2="61525" y2="29247"/>
                        <a14:foregroundMark x1="61525" y1="31720" x2="61525" y2="33441"/>
                        <a14:foregroundMark x1="61702" y1="35054" x2="61702" y2="35054"/>
                        <a14:foregroundMark x1="63830" y1="36129" x2="63830" y2="37312"/>
                        <a14:foregroundMark x1="57447" y1="21613" x2="57447" y2="21613"/>
                        <a14:foregroundMark x1="57447" y1="24839" x2="57447" y2="24839"/>
                        <a14:foregroundMark x1="57979" y1="25484" x2="57979" y2="25484"/>
                        <a14:foregroundMark x1="57979" y1="25914" x2="53369" y2="25376"/>
                        <a14:foregroundMark x1="53369" y1="25376" x2="54433" y2="25699"/>
                        <a14:foregroundMark x1="63121" y1="28387" x2="64362" y2="28387"/>
                        <a14:foregroundMark x1="65248" y1="28387" x2="61525" y2="27419"/>
                        <a14:foregroundMark x1="59752" y1="27097" x2="59752" y2="27097"/>
                        <a14:foregroundMark x1="59929" y1="27097" x2="60284" y2="26022"/>
                        <a14:foregroundMark x1="60638" y1="25914" x2="60638" y2="25914"/>
                        <a14:foregroundMark x1="60816" y1="26022" x2="60816" y2="26022"/>
                        <a14:foregroundMark x1="60816" y1="26022" x2="60816" y2="26022"/>
                        <a14:foregroundMark x1="61702" y1="27849" x2="61702" y2="27849"/>
                        <a14:foregroundMark x1="60816" y1="26452" x2="59397" y2="25484"/>
                        <a14:foregroundMark x1="59397" y1="25376" x2="58511" y2="24839"/>
                        <a14:foregroundMark x1="57979" y1="24086" x2="56028" y2="23441"/>
                        <a14:foregroundMark x1="55674" y1="23226" x2="55674" y2="22688"/>
                        <a14:foregroundMark x1="55674" y1="22043" x2="57624" y2="23978"/>
                        <a14:foregroundMark x1="59397" y1="25376" x2="59397" y2="25376"/>
                        <a14:foregroundMark x1="61525" y1="26452" x2="61525" y2="26452"/>
                        <a14:foregroundMark x1="61702" y1="26237" x2="60816" y2="24086"/>
                        <a14:foregroundMark x1="60816" y1="24086" x2="60816" y2="24086"/>
                        <a14:foregroundMark x1="59220" y1="23548" x2="59220" y2="23548"/>
                        <a14:foregroundMark x1="58865" y1="23763" x2="59752" y2="25161"/>
                        <a14:foregroundMark x1="60638" y1="25914" x2="60638" y2="25914"/>
                        <a14:foregroundMark x1="60638" y1="25699" x2="60638" y2="256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38" t="19973" r="20747" b="23900"/>
          <a:stretch/>
        </p:blipFill>
        <p:spPr bwMode="auto">
          <a:xfrm>
            <a:off x="5192348" y="2204718"/>
            <a:ext cx="1727200" cy="30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rtax spaulders | Spaulders/Gorgets | Leather Armour | Armour | Mytholon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60" b="93475" l="9929" r="900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72969" y="2137040"/>
            <a:ext cx="455904" cy="101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tax spaulders | Spaulders/Gorgets | Leather Armour | Armour | Mytholon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660" b="93475" l="9929" r="900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81" y="2204718"/>
            <a:ext cx="393394" cy="89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pbs.twimg.com/media/DwjP8BZUUAEMEW2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167" b="14250" l="20637" r="344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63" t="2185" r="66748" b="88095"/>
          <a:stretch/>
        </p:blipFill>
        <p:spPr bwMode="auto">
          <a:xfrm>
            <a:off x="5640979" y="1541443"/>
            <a:ext cx="576995" cy="70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>
            <a:stCxn id="10" idx="3"/>
          </p:cNvCxnSpPr>
          <p:nvPr/>
        </p:nvCxnSpPr>
        <p:spPr>
          <a:xfrm flipV="1">
            <a:off x="4425548" y="4828551"/>
            <a:ext cx="1166523" cy="324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9" idx="1"/>
          </p:cNvCxnSpPr>
          <p:nvPr/>
        </p:nvCxnSpPr>
        <p:spPr>
          <a:xfrm>
            <a:off x="6322156" y="4067223"/>
            <a:ext cx="1085482" cy="447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8" idx="3"/>
          </p:cNvCxnSpPr>
          <p:nvPr/>
        </p:nvCxnSpPr>
        <p:spPr>
          <a:xfrm>
            <a:off x="4557348" y="3466412"/>
            <a:ext cx="685145" cy="429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8" idx="3"/>
          </p:cNvCxnSpPr>
          <p:nvPr/>
        </p:nvCxnSpPr>
        <p:spPr>
          <a:xfrm flipV="1">
            <a:off x="4557348" y="3281497"/>
            <a:ext cx="1083631" cy="18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endCxn id="7" idx="1"/>
          </p:cNvCxnSpPr>
          <p:nvPr/>
        </p:nvCxnSpPr>
        <p:spPr>
          <a:xfrm flipV="1">
            <a:off x="6322156" y="2281358"/>
            <a:ext cx="597392" cy="11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20" idx="3"/>
          </p:cNvCxnSpPr>
          <p:nvPr/>
        </p:nvCxnSpPr>
        <p:spPr>
          <a:xfrm>
            <a:off x="4557348" y="1347010"/>
            <a:ext cx="1166523" cy="35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7407638" y="5609678"/>
            <a:ext cx="4330290" cy="649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무기를 매고 다님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날이 넓은 검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76" name="직선 연결선 75"/>
          <p:cNvCxnSpPr>
            <a:endCxn id="75" idx="1"/>
          </p:cNvCxnSpPr>
          <p:nvPr/>
        </p:nvCxnSpPr>
        <p:spPr>
          <a:xfrm>
            <a:off x="6795383" y="4648678"/>
            <a:ext cx="612255" cy="1285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18" descr="그랜드체이스 카페톡"/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36" r="16045" b="77226"/>
          <a:stretch/>
        </p:blipFill>
        <p:spPr bwMode="auto">
          <a:xfrm>
            <a:off x="6089506" y="-600434"/>
            <a:ext cx="1524000" cy="13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43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9" t="2328" r="39242" b="44426"/>
          <a:stretch/>
        </p:blipFill>
        <p:spPr>
          <a:xfrm>
            <a:off x="9517686" y="1269544"/>
            <a:ext cx="1837908" cy="2250554"/>
          </a:xfrm>
          <a:prstGeom prst="rect">
            <a:avLst/>
          </a:prstGeom>
        </p:spPr>
      </p:pic>
      <p:sp>
        <p:nvSpPr>
          <p:cNvPr id="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  <a:r>
              <a:rPr lang="en-US" altLang="ko-KR" dirty="0"/>
              <a:t>@</a:t>
            </a:r>
            <a:r>
              <a:rPr lang="ko-KR" altLang="en-US" dirty="0"/>
              <a:t>상세 헤어</a:t>
            </a:r>
          </a:p>
        </p:txBody>
      </p:sp>
      <p:pic>
        <p:nvPicPr>
          <p:cNvPr id="5" name="Picture 4" descr="Ranma 1/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52"/>
          <a:stretch/>
        </p:blipFill>
        <p:spPr bwMode="auto">
          <a:xfrm>
            <a:off x="2162174" y="1292003"/>
            <a:ext cx="2303692" cy="22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파일:나쁜 남자 김민혁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1" t="20478" r="52643" b="28009"/>
          <a:stretch/>
        </p:blipFill>
        <p:spPr bwMode="auto">
          <a:xfrm>
            <a:off x="7613889" y="1305237"/>
            <a:ext cx="1830204" cy="22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긍정적인 인생, 빨간머리 앤에게 배워요! - 따뜻한 하루 편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9" t="6006" r="15869" b="7429"/>
          <a:stretch/>
        </p:blipFill>
        <p:spPr bwMode="auto">
          <a:xfrm>
            <a:off x="4470399" y="1386177"/>
            <a:ext cx="2822751" cy="20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2175" y="3412187"/>
            <a:ext cx="5135508" cy="979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열혈물의</a:t>
            </a:r>
            <a:r>
              <a:rPr lang="ko-KR" altLang="en-US" sz="1200" dirty="0">
                <a:solidFill>
                  <a:schemeClr val="tx1"/>
                </a:solidFill>
              </a:rPr>
              <a:t> 주인공 같은 느낌을 강조</a:t>
            </a:r>
            <a:r>
              <a:rPr lang="en-US" altLang="ko-KR" sz="1200" dirty="0">
                <a:solidFill>
                  <a:schemeClr val="tx1"/>
                </a:solidFill>
              </a:rPr>
              <a:t>. ‘</a:t>
            </a:r>
            <a:r>
              <a:rPr lang="ko-KR" altLang="en-US" sz="1200" dirty="0">
                <a:solidFill>
                  <a:schemeClr val="tx1"/>
                </a:solidFill>
              </a:rPr>
              <a:t>빨간 머리 앤</a:t>
            </a:r>
            <a:r>
              <a:rPr lang="en-US" altLang="ko-KR" sz="1200" dirty="0">
                <a:solidFill>
                  <a:schemeClr val="tx1"/>
                </a:solidFill>
              </a:rPr>
              <a:t>’, ‘</a:t>
            </a:r>
            <a:r>
              <a:rPr lang="ko-KR" altLang="en-US" sz="1200" dirty="0">
                <a:solidFill>
                  <a:schemeClr val="tx1"/>
                </a:solidFill>
              </a:rPr>
              <a:t>여자 </a:t>
            </a:r>
            <a:r>
              <a:rPr lang="ko-KR" altLang="en-US" sz="1200" dirty="0" err="1">
                <a:solidFill>
                  <a:schemeClr val="tx1"/>
                </a:solidFill>
              </a:rPr>
              <a:t>란마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 같은 말괄량이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활발한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여성임을 표현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외형적으로 가장 눈에 띄는 부분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7613889" y="910858"/>
            <a:ext cx="3741705" cy="4665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헤어스타일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310" y="910858"/>
            <a:ext cx="7081373" cy="4665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머리카락 색상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붉은 색 계열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7613890" y="3412186"/>
            <a:ext cx="3741704" cy="979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헤어스타일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포니테일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캐릭터의 활동성 강조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7" name="Picture 2" descr="Elesi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995"/>
          <a:stretch/>
        </p:blipFill>
        <p:spPr bwMode="auto">
          <a:xfrm>
            <a:off x="235356" y="1433592"/>
            <a:ext cx="1926819" cy="29000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그랜드체이스 카페톡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1" r="16045" b="62797"/>
          <a:stretch/>
        </p:blipFill>
        <p:spPr bwMode="auto">
          <a:xfrm>
            <a:off x="279981" y="4289432"/>
            <a:ext cx="1635300" cy="213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C32833-0F25-4895-AFE2-A5F7C51C8B09}"/>
              </a:ext>
            </a:extLst>
          </p:cNvPr>
          <p:cNvSpPr/>
          <p:nvPr/>
        </p:nvSpPr>
        <p:spPr>
          <a:xfrm>
            <a:off x="2162174" y="5519642"/>
            <a:ext cx="5130976" cy="9154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참고 캐릭터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엘소드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엘리시스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3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2747</Words>
  <Application>Microsoft Office PowerPoint</Application>
  <PresentationFormat>와이드스크린</PresentationFormat>
  <Paragraphs>344</Paragraphs>
  <Slides>24</Slides>
  <Notes>0</Notes>
  <HiddenSlides>12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Office 테마</vt:lpstr>
      <vt:lpstr>디자인 사용자 지정</vt:lpstr>
      <vt:lpstr>캐릭터기획</vt:lpstr>
      <vt:lpstr>목차</vt:lpstr>
      <vt:lpstr>작성 의도</vt:lpstr>
      <vt:lpstr>캐릭터 기획 의도@전체</vt:lpstr>
      <vt:lpstr>캐릭터 기획 의도@개별</vt:lpstr>
      <vt:lpstr>캐릭터 기획@비주얼 전체(전신 일러스트 기준)</vt:lpstr>
      <vt:lpstr>캐릭터 기획@배경 정보</vt:lpstr>
      <vt:lpstr>캐릭터 기획@비주얼 전체</vt:lpstr>
      <vt:lpstr>캐릭터 기획@상세 헤어</vt:lpstr>
      <vt:lpstr>캐릭터 기획@상세 복장</vt:lpstr>
      <vt:lpstr>캐릭터 기획@상세 복장</vt:lpstr>
      <vt:lpstr>캐릭터 기획@무장</vt:lpstr>
      <vt:lpstr>캐릭터 기획@인 게임 표현 리소스 제작</vt:lpstr>
      <vt:lpstr>PowerPoint 프레젠테이션</vt:lpstr>
      <vt:lpstr>캐릭터 기획@제작</vt:lpstr>
      <vt:lpstr>캐릭터 기획</vt:lpstr>
      <vt:lpstr>자료용</vt:lpstr>
      <vt:lpstr>PowerPoint 프레젠테이션</vt:lpstr>
      <vt:lpstr>PowerPoint 프레젠테이션</vt:lpstr>
      <vt:lpstr>자료용</vt:lpstr>
      <vt:lpstr>PowerPoint 프레젠테이션</vt:lpstr>
      <vt:lpstr>PowerPoint 프레젠테이션</vt:lpstr>
      <vt:lpstr>비주얼라이징 시 고려 요소 정리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캐릭터기획</dc:title>
  <dc:creator>ghost</dc:creator>
  <cp:lastModifiedBy> </cp:lastModifiedBy>
  <cp:revision>80</cp:revision>
  <dcterms:created xsi:type="dcterms:W3CDTF">2019-10-02T03:36:17Z</dcterms:created>
  <dcterms:modified xsi:type="dcterms:W3CDTF">2019-10-04T02:03:25Z</dcterms:modified>
</cp:coreProperties>
</file>